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slideLayouts/slideLayout67.xml" ContentType="application/vnd.openxmlformats-officedocument.presentationml.slideLayout+xml"/>
  <Override PartName="/ppt/theme/theme13.xml" ContentType="application/vnd.openxmlformats-officedocument.theme+xml"/>
  <Override PartName="/ppt/slideLayouts/slideLayout68.xml" ContentType="application/vnd.openxmlformats-officedocument.presentationml.slideLayout+xml"/>
  <Override PartName="/ppt/theme/theme14.xml" ContentType="application/vnd.openxmlformats-officedocument.theme+xml"/>
  <Override PartName="/ppt/slideLayouts/slideLayout69.xml" ContentType="application/vnd.openxmlformats-officedocument.presentationml.slideLayout+xml"/>
  <Override PartName="/ppt/theme/theme15.xml" ContentType="application/vnd.openxmlformats-officedocument.theme+xml"/>
  <Override PartName="/ppt/slideLayouts/slideLayout70.xml" ContentType="application/vnd.openxmlformats-officedocument.presentationml.slideLayout+xml"/>
  <Override PartName="/ppt/theme/theme16.xml" ContentType="application/vnd.openxmlformats-officedocument.theme+xml"/>
  <Override PartName="/ppt/slideLayouts/slideLayout71.xml" ContentType="application/vnd.openxmlformats-officedocument.presentationml.slideLayout+xml"/>
  <Override PartName="/ppt/theme/theme17.xml" ContentType="application/vnd.openxmlformats-officedocument.theme+xml"/>
  <Override PartName="/ppt/slideLayouts/slideLayout7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4" r:id="rId5"/>
    <p:sldMasterId id="2147483725" r:id="rId6"/>
    <p:sldMasterId id="2147483729" r:id="rId7"/>
    <p:sldMasterId id="2147483733" r:id="rId8"/>
    <p:sldMasterId id="2147483735" r:id="rId9"/>
    <p:sldMasterId id="2147483737" r:id="rId10"/>
    <p:sldMasterId id="2147483739" r:id="rId11"/>
    <p:sldMasterId id="2147483741" r:id="rId12"/>
    <p:sldMasterId id="2147483743" r:id="rId13"/>
    <p:sldMasterId id="2147483749" r:id="rId14"/>
    <p:sldMasterId id="2147483751" r:id="rId15"/>
    <p:sldMasterId id="2147483753" r:id="rId16"/>
    <p:sldMasterId id="2147483755" r:id="rId17"/>
    <p:sldMasterId id="2147483757" r:id="rId18"/>
  </p:sldMasterIdLst>
  <p:notesMasterIdLst>
    <p:notesMasterId r:id="rId87"/>
  </p:notesMasterIdLst>
  <p:handoutMasterIdLst>
    <p:handoutMasterId r:id="rId88"/>
  </p:handoutMasterIdLst>
  <p:sldIdLst>
    <p:sldId id="256" r:id="rId19"/>
    <p:sldId id="634" r:id="rId20"/>
    <p:sldId id="866" r:id="rId21"/>
    <p:sldId id="513" r:id="rId22"/>
    <p:sldId id="874" r:id="rId23"/>
    <p:sldId id="875" r:id="rId24"/>
    <p:sldId id="714" r:id="rId25"/>
    <p:sldId id="716" r:id="rId26"/>
    <p:sldId id="663" r:id="rId27"/>
    <p:sldId id="664" r:id="rId28"/>
    <p:sldId id="665" r:id="rId29"/>
    <p:sldId id="666" r:id="rId30"/>
    <p:sldId id="667" r:id="rId31"/>
    <p:sldId id="525" r:id="rId32"/>
    <p:sldId id="543" r:id="rId33"/>
    <p:sldId id="536" r:id="rId34"/>
    <p:sldId id="756" r:id="rId35"/>
    <p:sldId id="757" r:id="rId36"/>
    <p:sldId id="876" r:id="rId37"/>
    <p:sldId id="672" r:id="rId38"/>
    <p:sldId id="674" r:id="rId39"/>
    <p:sldId id="676" r:id="rId40"/>
    <p:sldId id="677" r:id="rId41"/>
    <p:sldId id="678" r:id="rId42"/>
    <p:sldId id="679" r:id="rId43"/>
    <p:sldId id="680" r:id="rId44"/>
    <p:sldId id="873" r:id="rId45"/>
    <p:sldId id="704" r:id="rId46"/>
    <p:sldId id="828" r:id="rId47"/>
    <p:sldId id="764" r:id="rId48"/>
    <p:sldId id="868" r:id="rId49"/>
    <p:sldId id="863" r:id="rId50"/>
    <p:sldId id="864" r:id="rId51"/>
    <p:sldId id="865" r:id="rId52"/>
    <p:sldId id="826" r:id="rId53"/>
    <p:sldId id="829" r:id="rId54"/>
    <p:sldId id="830" r:id="rId55"/>
    <p:sldId id="831" r:id="rId56"/>
    <p:sldId id="832" r:id="rId57"/>
    <p:sldId id="766" r:id="rId58"/>
    <p:sldId id="767" r:id="rId59"/>
    <p:sldId id="768" r:id="rId60"/>
    <p:sldId id="769" r:id="rId61"/>
    <p:sldId id="772" r:id="rId62"/>
    <p:sldId id="869" r:id="rId63"/>
    <p:sldId id="777" r:id="rId64"/>
    <p:sldId id="778" r:id="rId65"/>
    <p:sldId id="824" r:id="rId66"/>
    <p:sldId id="833" r:id="rId67"/>
    <p:sldId id="837" r:id="rId68"/>
    <p:sldId id="836" r:id="rId69"/>
    <p:sldId id="838" r:id="rId70"/>
    <p:sldId id="839" r:id="rId71"/>
    <p:sldId id="840" r:id="rId72"/>
    <p:sldId id="867" r:id="rId73"/>
    <p:sldId id="697" r:id="rId74"/>
    <p:sldId id="698" r:id="rId75"/>
    <p:sldId id="699" r:id="rId76"/>
    <p:sldId id="870" r:id="rId77"/>
    <p:sldId id="871" r:id="rId78"/>
    <p:sldId id="872" r:id="rId79"/>
    <p:sldId id="701" r:id="rId80"/>
    <p:sldId id="818" r:id="rId81"/>
    <p:sldId id="819" r:id="rId82"/>
    <p:sldId id="822" r:id="rId83"/>
    <p:sldId id="796" r:id="rId84"/>
    <p:sldId id="798" r:id="rId85"/>
    <p:sldId id="799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800000"/>
    <a:srgbClr val="339933"/>
    <a:srgbClr val="006600"/>
    <a:srgbClr val="C00000"/>
    <a:srgbClr val="00FF00"/>
    <a:srgbClr val="000099"/>
    <a:srgbClr val="CC3300"/>
    <a:srgbClr val="00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8" autoAdjust="0"/>
    <p:restoredTop sz="94677" autoAdjust="0"/>
  </p:normalViewPr>
  <p:slideViewPr>
    <p:cSldViewPr>
      <p:cViewPr>
        <p:scale>
          <a:sx n="60" d="100"/>
          <a:sy n="60" d="100"/>
        </p:scale>
        <p:origin x="-5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0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viewProps" Target="viewProp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657F6-F081-4B21-A91F-C2757BC2897C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0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8A2826-D6BE-435E-91E3-AE4FC18219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6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structural solver is a Hodges-Dowell</a:t>
            </a:r>
            <a:r>
              <a:rPr lang="en-US" baseline="0" dirty="0" smtClean="0"/>
              <a:t> beam type FEM based solver. Makes use of 15 </a:t>
            </a:r>
            <a:r>
              <a:rPr lang="en-US" baseline="0" dirty="0" err="1" smtClean="0"/>
              <a:t>dof</a:t>
            </a:r>
            <a:r>
              <a:rPr lang="en-US" baseline="0" dirty="0" smtClean="0"/>
              <a:t>, which includes, flap, lag, axial and torsion </a:t>
            </a:r>
            <a:r>
              <a:rPr lang="en-US" baseline="0" dirty="0" err="1" smtClean="0"/>
              <a:t>dof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 system of equation is a typical mass-spring-damper type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system of equations and it can be simplified to a 1</a:t>
            </a:r>
            <a:r>
              <a:rPr lang="en-US" baseline="30000" dirty="0" smtClean="0"/>
              <a:t>st</a:t>
            </a:r>
            <a:r>
              <a:rPr lang="en-US" baseline="0" dirty="0" smtClean="0"/>
              <a:t> order system of equation, such as:….</a:t>
            </a:r>
          </a:p>
          <a:p>
            <a:r>
              <a:rPr lang="en-US" baseline="0" dirty="0" smtClean="0"/>
              <a:t>The solver has been validated by comparing the predicted fan plot for Hart-2 (Higher harmonic control </a:t>
            </a:r>
            <a:r>
              <a:rPr lang="en-US" baseline="0" dirty="0" err="1" smtClean="0"/>
              <a:t>Aeroacoustic</a:t>
            </a:r>
            <a:r>
              <a:rPr lang="en-US" baseline="0" dirty="0" smtClean="0"/>
              <a:t> Rotor Test combined program by German/Dutch/French/US in Oct 2001; 40% scaled BO-105) rotor with that from UMARC (UM advanced rotor code). The first three flap modes and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torsional mode has been very accurately captured, as shown in the table here for an operating rpm of 381RPM or 6.36hz or 40 rad/s.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04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1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baseline="0" dirty="0" smtClean="0"/>
              <a:t>The </a:t>
            </a:r>
            <a:r>
              <a:rPr lang="en-US" b="0" i="0" baseline="0" dirty="0" err="1" smtClean="0"/>
              <a:t>adjoint</a:t>
            </a:r>
            <a:r>
              <a:rPr lang="en-US" b="0" i="0" baseline="0" dirty="0" smtClean="0"/>
              <a:t> approach is a sort of ‘reverse’ process of forward sensitivity formulation, which boils down to solving an system of equations for a pair of </a:t>
            </a:r>
            <a:r>
              <a:rPr lang="en-US" b="0" i="0" baseline="0" dirty="0" err="1" smtClean="0"/>
              <a:t>adjoint</a:t>
            </a:r>
            <a:r>
              <a:rPr lang="en-US" b="0" i="0" baseline="0" dirty="0" smtClean="0"/>
              <a:t> vectors corresponding to ‘mesh’ and ‘flow’, the </a:t>
            </a:r>
            <a:r>
              <a:rPr lang="en-US" b="0" i="0" baseline="0" dirty="0" err="1" smtClean="0"/>
              <a:t>jacobian</a:t>
            </a:r>
            <a:r>
              <a:rPr lang="en-US" b="0" i="0" baseline="0" dirty="0" smtClean="0"/>
              <a:t> being just the transpose of that of the tangent formulation. </a:t>
            </a:r>
            <a:r>
              <a:rPr lang="en-US" dirty="0" smtClean="0"/>
              <a:t>Sensitivity depends</a:t>
            </a:r>
            <a:r>
              <a:rPr lang="en-US" baseline="0" dirty="0" smtClean="0"/>
              <a:t> only on ‘</a:t>
            </a:r>
            <a:r>
              <a:rPr lang="en-US" i="1" baseline="0" dirty="0" smtClean="0"/>
              <a:t>L</a:t>
            </a:r>
            <a:r>
              <a:rPr lang="en-US" i="0" baseline="0" dirty="0" smtClean="0"/>
              <a:t>’ and not on ‘</a:t>
            </a:r>
            <a:r>
              <a:rPr lang="en-US" b="1" i="0" baseline="0" dirty="0" smtClean="0"/>
              <a:t>D</a:t>
            </a:r>
            <a:r>
              <a:rPr lang="en-US" i="0" baseline="0" dirty="0" smtClean="0"/>
              <a:t>’. 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7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look at the structural sensitivity, let’s look at a typical time-dependent structural beam objective function (which could be a function of beam deflection co-ordinates).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99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Fully</a:t>
            </a:r>
            <a:r>
              <a:rPr lang="en-US" baseline="0" dirty="0" smtClean="0"/>
              <a:t> coupled analysis requires information exchange b/w fluid and structure every time step. This requires 2 additional equations, one for force transfer from CFD to CSD and the other is blade deformation transfer to interior mesh (CSD to CFD).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75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x=</a:t>
            </a:r>
            <a:r>
              <a:rPr lang="en-US" b="0" dirty="0" smtClean="0"/>
              <a:t>interior</a:t>
            </a:r>
            <a:r>
              <a:rPr lang="en-US" b="0" baseline="0" dirty="0" smtClean="0"/>
              <a:t> mesh, </a:t>
            </a:r>
            <a:r>
              <a:rPr lang="en-US" b="1" baseline="0" dirty="0" err="1" smtClean="0"/>
              <a:t>x</a:t>
            </a:r>
            <a:r>
              <a:rPr lang="en-US" b="1" baseline="-25000" dirty="0" err="1" smtClean="0"/>
              <a:t>s</a:t>
            </a:r>
            <a:r>
              <a:rPr lang="en-US" b="1" baseline="0" dirty="0" smtClean="0"/>
              <a:t> =</a:t>
            </a:r>
            <a:r>
              <a:rPr lang="en-US" b="0" baseline="0" dirty="0" smtClean="0"/>
              <a:t> surface mesh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6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test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adjoint</a:t>
            </a:r>
            <a:r>
              <a:rPr lang="en-US" baseline="0" dirty="0" smtClean="0"/>
              <a:t> sensitivity of a given time-dependent objective function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blade geometry shape parameters as design variables, a ‘master blade shape’ is defined by using Hicks-</a:t>
            </a:r>
            <a:r>
              <a:rPr lang="en-US" baseline="0" dirty="0" err="1" smtClean="0"/>
              <a:t>Henne</a:t>
            </a:r>
            <a:r>
              <a:rPr lang="en-US" baseline="0" dirty="0" smtClean="0"/>
              <a:t> bump functions. The blade shapes are defined across 11 blade sections using 10 bump functions per section. The resulting ‘master blade shape’ is used to define a structured blade surface grid. Finally this surface blade geometry is mapped into the into CFD mesh by interpolating the structured blade surface co-ordinates onto the </a:t>
            </a:r>
            <a:r>
              <a:rPr lang="en-US" baseline="0" dirty="0" err="1" smtClean="0"/>
              <a:t>overlaping</a:t>
            </a:r>
            <a:r>
              <a:rPr lang="en-US" baseline="0" dirty="0" smtClean="0"/>
              <a:t> CFD surface blade mesh. These bump functions along with rotor twist at blade root and tip allows for 112 design parameters for optimizing blade shape.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45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096" indent="-173096">
              <a:buFont typeface="Arial" charset="0"/>
              <a:buChar char="•"/>
            </a:pPr>
            <a:r>
              <a:rPr lang="en-US" dirty="0" smtClean="0"/>
              <a:t>Verified to</a:t>
            </a:r>
            <a:r>
              <a:rPr lang="en-US" baseline="0" dirty="0" smtClean="0"/>
              <a:t> 12 significant digits</a:t>
            </a:r>
          </a:p>
          <a:p>
            <a:pPr marL="173096" indent="-173096">
              <a:buFont typeface="Arial" charset="0"/>
              <a:buChar char="•"/>
            </a:pPr>
            <a:r>
              <a:rPr lang="en-US" baseline="0" dirty="0" smtClean="0"/>
              <a:t>Verified over multiple time steps</a:t>
            </a:r>
          </a:p>
          <a:p>
            <a:pPr marL="173096" indent="-173096">
              <a:buFont typeface="Arial" charset="0"/>
              <a:buChar char="•"/>
            </a:pPr>
            <a:r>
              <a:rPr lang="en-US" baseline="0" dirty="0" smtClean="0"/>
              <a:t>Accuracy preserved over multiple time-steps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8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structural solver is a Hodges-Dowell</a:t>
            </a:r>
            <a:r>
              <a:rPr lang="en-US" baseline="0" dirty="0" smtClean="0"/>
              <a:t> beam type FEM based solver. Makes use of 15 </a:t>
            </a:r>
            <a:r>
              <a:rPr lang="en-US" baseline="0" dirty="0" err="1" smtClean="0"/>
              <a:t>dof</a:t>
            </a:r>
            <a:r>
              <a:rPr lang="en-US" baseline="0" dirty="0" smtClean="0"/>
              <a:t>, which includes, flap, lag, axial and torsion </a:t>
            </a:r>
            <a:r>
              <a:rPr lang="en-US" baseline="0" dirty="0" err="1" smtClean="0"/>
              <a:t>dof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 system of equation is a typical mass-spring-damper type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system of equations and it can be simplified to a 1</a:t>
            </a:r>
            <a:r>
              <a:rPr lang="en-US" baseline="30000" dirty="0" smtClean="0"/>
              <a:t>st</a:t>
            </a:r>
            <a:r>
              <a:rPr lang="en-US" baseline="0" dirty="0" smtClean="0"/>
              <a:t> order system of equation, such as:….</a:t>
            </a:r>
          </a:p>
          <a:p>
            <a:r>
              <a:rPr lang="en-US" baseline="0" dirty="0" smtClean="0"/>
              <a:t>The solver has been validated by comparing the predicted fan plot for Hart-2 (Higher harmonic control </a:t>
            </a:r>
            <a:r>
              <a:rPr lang="en-US" baseline="0" dirty="0" err="1" smtClean="0"/>
              <a:t>Aeroacoustic</a:t>
            </a:r>
            <a:r>
              <a:rPr lang="en-US" baseline="0" dirty="0" smtClean="0"/>
              <a:t> Rotor Test combined program by German/Dutch/French/US in Oct 2001; 40% scaled BO-105) rotor with that from UMARC (UM advanced rotor code). The first three flap modes and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torsional mode has been very accurately captured, as shown in the table here for an operating rpm of 381RPM or 6.36hz or 40 rad/s.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0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structural solver is a Hodges-Dowell</a:t>
            </a:r>
            <a:r>
              <a:rPr lang="en-US" baseline="0" dirty="0" smtClean="0"/>
              <a:t> beam type FEM based solver. Makes use of 15 </a:t>
            </a:r>
            <a:r>
              <a:rPr lang="en-US" baseline="0" dirty="0" err="1" smtClean="0"/>
              <a:t>dof</a:t>
            </a:r>
            <a:r>
              <a:rPr lang="en-US" baseline="0" dirty="0" smtClean="0"/>
              <a:t>, which includes, flap, lag, axial and torsion </a:t>
            </a:r>
            <a:r>
              <a:rPr lang="en-US" baseline="0" dirty="0" err="1" smtClean="0"/>
              <a:t>dof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 system of equation is a typical mass-spring-damper type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system of equations and it can be simplified to a 1</a:t>
            </a:r>
            <a:r>
              <a:rPr lang="en-US" baseline="30000" dirty="0" smtClean="0"/>
              <a:t>st</a:t>
            </a:r>
            <a:r>
              <a:rPr lang="en-US" baseline="0" dirty="0" smtClean="0"/>
              <a:t> order system of equation, such as:….</a:t>
            </a:r>
          </a:p>
          <a:p>
            <a:r>
              <a:rPr lang="en-US" baseline="0" dirty="0" smtClean="0"/>
              <a:t>The solver has been validated by comparing the predicted fan plot for Hart-2 (Higher harmonic control </a:t>
            </a:r>
            <a:r>
              <a:rPr lang="en-US" baseline="0" dirty="0" err="1" smtClean="0"/>
              <a:t>Aeroacoustic</a:t>
            </a:r>
            <a:r>
              <a:rPr lang="en-US" baseline="0" dirty="0" smtClean="0"/>
              <a:t> Rotor Test combined program by German/Dutch/French/US in Oct 2001; 40% scaled BO-105) rotor with that from UMARC (UM advanced rotor code). The first three flap modes and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torsional mode has been very accurately captured, as shown in the table here for an operating rpm of 381RPM or 6.36hz or 40 rad/s.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0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Reduction in later coupling mesh sub-iterations</a:t>
            </a:r>
            <a:r>
              <a:rPr lang="en-US" baseline="0" dirty="0" smtClean="0"/>
              <a:t> for convergence, because coupling is converging by then.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82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surface</a:t>
            </a:r>
            <a:r>
              <a:rPr lang="en-US" baseline="0" dirty="0" smtClean="0"/>
              <a:t> pressure figure shows the existence of shock near the tip of Hart-II rotor blade, predicted both by the rigid as well as the flexible blade analysis. </a:t>
            </a:r>
            <a:r>
              <a:rPr lang="en-US" baseline="0" dirty="0" err="1" smtClean="0"/>
              <a:t>Mtip</a:t>
            </a:r>
            <a:r>
              <a:rPr lang="en-US" baseline="0" dirty="0" smtClean="0"/>
              <a:t>=0.64, rpm=1041 (109 rad/s)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Simulating w/o</a:t>
            </a:r>
            <a:r>
              <a:rPr lang="en-US" baseline="0" dirty="0" smtClean="0"/>
              <a:t> flexible blade would result in </a:t>
            </a:r>
            <a:r>
              <a:rPr lang="en-US" baseline="0" dirty="0" err="1" smtClean="0"/>
              <a:t>overpredicting</a:t>
            </a:r>
            <a:r>
              <a:rPr lang="en-US" baseline="0" dirty="0" smtClean="0"/>
              <a:t> power penalty.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93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A</a:t>
            </a:r>
            <a:r>
              <a:rPr lang="en-US" baseline="0" dirty="0" smtClean="0"/>
              <a:t> typical time-dependent objective function looks like: (give examples of </a:t>
            </a:r>
            <a:r>
              <a:rPr lang="en-US" i="1" baseline="0" dirty="0" smtClean="0"/>
              <a:t>L</a:t>
            </a:r>
            <a:r>
              <a:rPr lang="en-US" i="0" baseline="0" dirty="0" smtClean="0"/>
              <a:t> , D etc., define </a:t>
            </a:r>
            <a:r>
              <a:rPr lang="en-US" b="1" i="0" baseline="0" dirty="0" smtClean="0"/>
              <a:t>x </a:t>
            </a:r>
            <a:r>
              <a:rPr lang="en-US" b="0" i="0" baseline="0" dirty="0" smtClean="0"/>
              <a:t>, D etc.</a:t>
            </a:r>
            <a:r>
              <a:rPr lang="en-US" i="0" baseline="0" dirty="0" smtClean="0"/>
              <a:t>)</a:t>
            </a:r>
            <a:endParaRPr lang="en-US" baseline="0" dirty="0" smtClean="0"/>
          </a:p>
          <a:p>
            <a:r>
              <a:rPr lang="en-US" baseline="0" dirty="0" smtClean="0"/>
              <a:t>Sensitivity of the objective function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a design variable (geometric shape parameter) is: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3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forward linearization</a:t>
            </a:r>
            <a:r>
              <a:rPr lang="en-US" baseline="0" dirty="0" smtClean="0"/>
              <a:t> or tangent analysis. Equation shows, finding sensitivity vectors require dependence on ‘</a:t>
            </a:r>
            <a:r>
              <a:rPr lang="en-US" b="1" baseline="0" dirty="0" smtClean="0"/>
              <a:t>D’</a:t>
            </a:r>
            <a:r>
              <a:rPr lang="en-US" b="0" i="0" baseline="0" dirty="0" smtClean="0"/>
              <a:t>. </a:t>
            </a:r>
          </a:p>
          <a:p>
            <a:r>
              <a:rPr lang="en-US" b="0" i="0" baseline="0" dirty="0" smtClean="0"/>
              <a:t>Most of the design problems involve multiple ‘D’ and usually a single ‘L’. To overcome dependence of ‘D’ </a:t>
            </a:r>
            <a:r>
              <a:rPr lang="en-US" b="0" i="0" baseline="0" dirty="0" err="1" smtClean="0"/>
              <a:t>adjoint</a:t>
            </a:r>
            <a:r>
              <a:rPr lang="en-US" b="0" i="0" baseline="0" dirty="0" smtClean="0"/>
              <a:t> approach comes to rescue.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12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forward linearization</a:t>
            </a:r>
            <a:r>
              <a:rPr lang="en-US" baseline="0" dirty="0" smtClean="0"/>
              <a:t> or tangent analysis. Equation shows, finding sensitivity vectors require dependence on ‘</a:t>
            </a:r>
            <a:r>
              <a:rPr lang="en-US" b="1" baseline="0" dirty="0" smtClean="0"/>
              <a:t>D’</a:t>
            </a:r>
            <a:r>
              <a:rPr lang="en-US" b="0" i="0" baseline="0" dirty="0" smtClean="0"/>
              <a:t>. </a:t>
            </a:r>
          </a:p>
          <a:p>
            <a:r>
              <a:rPr lang="en-US" b="0" i="0" baseline="0" dirty="0" smtClean="0"/>
              <a:t>Most of the design problems involve multiple ‘D’ and usually a single ‘L’. To overcome dependence of ‘D’ </a:t>
            </a:r>
            <a:r>
              <a:rPr lang="en-US" b="0" i="0" baseline="0" dirty="0" err="1" smtClean="0"/>
              <a:t>adjoint</a:t>
            </a:r>
            <a:r>
              <a:rPr lang="en-US" b="0" i="0" baseline="0" dirty="0" smtClean="0"/>
              <a:t> approach comes to rescue.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646F-B171-4F45-936F-AC4BC28549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1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5215D-1127-4EFF-98CE-AF4D3B93F3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8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43787-20C4-4B06-8BFC-CEF5117F82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E7DDB-DB7B-43C0-AA59-4F7436C422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4D1E33-65F3-4A8F-901F-081F256B7F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34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7555F-F312-4D49-949B-500F087D6B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23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44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F7D4E-96EC-4E74-B6F9-361F9ABB4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2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4E3AF-84E7-465A-B1EB-FE31EA2C9C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7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8DC7C-39C8-4CE0-900A-BF25C54783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44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85B75-6849-4382-A666-E002F579C7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8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23D6C-C185-45C5-B00D-9E710FC8BF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6E266-A87B-4243-B1AA-7D5DAD006F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63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0F3B0-7CEB-4433-879B-477BE6CA8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5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D2518-8E06-4CF3-A051-7465D972D5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34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ECAC6-C461-4862-B7B0-49917038F9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0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0675F-E593-4384-9E9C-FC2C733257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20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5BA7BD-89D8-4DEC-A83E-CB918429D7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6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033805-A3CC-4942-A5F6-D2A34DD00F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1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388C5-2EC9-42AE-9F88-31EDB08E02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81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4DC7F-5460-4B4F-A8ED-D7C66DF60B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12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AED98-7A45-49FF-8B7B-E7EDE50460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0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01A9B-C729-4CC4-A483-C586309DE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3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5E51F-DB69-428E-BD06-974D1C7F02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2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AF155-AB21-4E42-8FD0-52706B87EE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4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A6CD7-B6C8-49BA-8D3A-110A4DE935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32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624BE-4143-4E65-A26B-2DFAB0AD9F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8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CB808-6098-4AA5-AE80-D28B321294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40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DDC87-0822-4135-84A2-9A5FBAD48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72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4AA0D-58D1-4362-A708-9B7E5B4310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31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F4B00-9C94-4830-9158-17F689892B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17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AA7F5F-F0D1-4FC8-A538-280E051B31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01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86FC7-B173-4F5F-B91A-BE3B4B6081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7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3392E-D9F3-47FE-91AF-D0258A37FB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5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84C87-4B68-4A2F-A2A8-10D9EB72C6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5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63026-6FC9-4A4A-BEB7-6A7D12C3FA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7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A7CBF-6A0F-4563-982B-7C657F4A3A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9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74E1E-6E1C-4F91-9509-8933F38E5D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142FD-1E3C-45A1-BAB4-10C6B9AD1F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25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D2490-9861-49EC-89E6-EEB7AC1116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71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D8584-7AD7-4563-B240-6D77B5EC87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1136B-5BF3-4855-AB9B-CD9D57AB0E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7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6115A-CD01-42F9-BB2E-0632452C87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4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82E0C-A42E-4C0E-89D6-E2363159EA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14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F4BE4-D81E-40FF-BE50-08393FAF16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2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70A2A-F8A5-4EA7-9E36-31E87EBF27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23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A3AAF-0EEE-4762-9D22-EBB9F7CE0F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826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FF618-5863-43B0-884D-54789AF7A7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33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E8C04-9DC5-4F4D-A578-02FBDD9E5B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35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ED4BC-C436-428F-B74D-A5E27C70F6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8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DAF17-64CB-4CA0-AC50-D5C46AE0FA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08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F0836-663B-4A6C-A2DE-B33CC6F8F6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72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EA8B9-0A37-4200-8EDB-95EEB984EC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140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BD99B-9DE6-4B42-8D1D-E1851D2B6B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91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3DAAB-B059-4FDA-BBD1-FE761160F3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52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2A3B4-750A-4C96-A934-211983C2D7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0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81CDF-EB54-4D2C-BE34-26683E19B8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38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D5CD4-7612-47CE-B82E-86C445EFC3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11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74107-A397-4FDB-9D96-BFB228B90D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871"/>
            <a:ext cx="9144000" cy="17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52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C42E6-DB7D-49E7-AF84-D22018D32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10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4AB24-4001-4BEB-8788-7AC1DF4EA7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04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4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6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67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68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9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70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1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484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99"/>
                </a:solidFill>
              </a:defRPr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12D946-1F86-4D49-A851-D00402AED9D4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724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451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fld id="{F0785EA1-7496-478A-955F-CCD7F8A3D8C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721" r:id="rId12"/>
    <p:sldLayoutId id="2147483722" r:id="rId13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7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07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07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fld id="{983C624E-D903-4622-A818-CD6D4300813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23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7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17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r>
              <a:rPr lang="en-US"/>
              <a:t>Clarkson University, September 19,2002 Potsdam New York, USA</a:t>
            </a:r>
          </a:p>
        </p:txBody>
      </p:sp>
      <p:sp>
        <p:nvSpPr>
          <p:cNvPr id="617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fld id="{13B04198-2E2C-4E54-BE74-FA6EB0A752D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r>
              <a:rPr lang="en-US" smtClean="0"/>
              <a:t>Clarkson University, September 19,2002 Potsdam New York, USA</a:t>
            </a: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fld id="{0FF4F9CA-8C8A-4327-B0B0-3F1BCB667A2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010DF9-C69A-4317-982C-ED8EC9E44C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9/25/2013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5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41.xml"/><Relationship Id="rId4" Type="http://schemas.openxmlformats.org/officeDocument/2006/relationships/video" Target="../media/media2.avi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55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41.xml"/><Relationship Id="rId4" Type="http://schemas.openxmlformats.org/officeDocument/2006/relationships/video" Target="../media/media4.avi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wmf"/><Relationship Id="rId3" Type="http://schemas.openxmlformats.org/officeDocument/2006/relationships/video" Target="../media/media5.avi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24.bin"/><Relationship Id="rId2" Type="http://schemas.microsoft.com/office/2007/relationships/media" Target="../media/media5.avi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61.png"/><Relationship Id="rId5" Type="http://schemas.openxmlformats.org/officeDocument/2006/relationships/video" Target="../media/media6.avi"/><Relationship Id="rId10" Type="http://schemas.openxmlformats.org/officeDocument/2006/relationships/image" Target="../media/image60.png"/><Relationship Id="rId4" Type="http://schemas.microsoft.com/office/2007/relationships/media" Target="../media/media6.avi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81.wmf"/><Relationship Id="rId4" Type="http://schemas.openxmlformats.org/officeDocument/2006/relationships/image" Target="../media/image83.jpeg"/><Relationship Id="rId9" Type="http://schemas.openxmlformats.org/officeDocument/2006/relationships/oleObject" Target="../embeddings/oleObject27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00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32.wmf"/><Relationship Id="rId4" Type="http://schemas.openxmlformats.org/officeDocument/2006/relationships/oleObject" Target="../embeddings/oleObject3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4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2.png"/><Relationship Id="rId4" Type="http://schemas.openxmlformats.org/officeDocument/2006/relationships/image" Target="../media/image14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32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rgbClr val="800000"/>
                </a:solidFill>
              </a:rPr>
              <a:t>Adjoint</a:t>
            </a:r>
            <a:r>
              <a:rPr lang="en-US" b="1" dirty="0">
                <a:solidFill>
                  <a:srgbClr val="800000"/>
                </a:solidFill>
              </a:rPr>
              <a:t>-Based Sensitivity Analysis for Computational Fluid Dynamics</a:t>
            </a:r>
            <a:r>
              <a:rPr lang="en-US" dirty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229600" cy="1905000"/>
          </a:xfrm>
        </p:spPr>
        <p:txBody>
          <a:bodyPr/>
          <a:lstStyle/>
          <a:p>
            <a:r>
              <a:rPr lang="en-US" sz="2000" b="1" dirty="0"/>
              <a:t>Dimitri J. </a:t>
            </a:r>
            <a:r>
              <a:rPr lang="en-US" sz="2000" b="1" dirty="0" smtClean="0"/>
              <a:t>Mavriplis</a:t>
            </a:r>
          </a:p>
          <a:p>
            <a:r>
              <a:rPr lang="en-US" sz="2000" dirty="0" smtClean="0"/>
              <a:t>Max </a:t>
            </a:r>
            <a:r>
              <a:rPr lang="en-US" sz="2000" dirty="0" err="1" smtClean="0"/>
              <a:t>Castagne</a:t>
            </a:r>
            <a:r>
              <a:rPr lang="en-US" sz="2000" dirty="0" smtClean="0"/>
              <a:t> Professor</a:t>
            </a:r>
            <a:endParaRPr lang="en-US" sz="2000" dirty="0"/>
          </a:p>
          <a:p>
            <a:r>
              <a:rPr lang="en-US" sz="2000" dirty="0" smtClean="0"/>
              <a:t>Department </a:t>
            </a:r>
            <a:r>
              <a:rPr lang="en-US" sz="2000" dirty="0"/>
              <a:t>of Mechanical Engineering</a:t>
            </a:r>
          </a:p>
          <a:p>
            <a:r>
              <a:rPr lang="en-US" sz="2000" dirty="0"/>
              <a:t>University of Wyoming</a:t>
            </a:r>
          </a:p>
          <a:p>
            <a:r>
              <a:rPr lang="en-US" sz="2000" dirty="0"/>
              <a:t>Laramie, WY USA</a:t>
            </a:r>
          </a:p>
          <a:p>
            <a:endParaRPr lang="en-US" sz="2000" dirty="0"/>
          </a:p>
          <a:p>
            <a:endParaRPr lang="en-US" sz="2000" b="1" dirty="0"/>
          </a:p>
          <a:p>
            <a:endParaRPr lang="en-US" sz="1400" i="1" dirty="0"/>
          </a:p>
        </p:txBody>
      </p:sp>
      <p:pic>
        <p:nvPicPr>
          <p:cNvPr id="68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2925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800000"/>
                </a:solidFill>
              </a:rPr>
              <a:t>Tangent Model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Special Case:  </a:t>
            </a:r>
          </a:p>
          <a:p>
            <a:pPr lvl="1"/>
            <a:r>
              <a:rPr lang="en-US" sz="2400"/>
              <a:t>1 Design variable D, many objectives L</a:t>
            </a:r>
          </a:p>
          <a:p>
            <a:r>
              <a:rPr lang="en-US" sz="2800"/>
              <a:t>Precompute all stuff depending on single D</a:t>
            </a:r>
          </a:p>
          <a:p>
            <a:r>
              <a:rPr lang="en-US" sz="2800"/>
              <a:t>Construct dL/dD elements as:</a:t>
            </a:r>
          </a:p>
        </p:txBody>
      </p:sp>
      <p:pic>
        <p:nvPicPr>
          <p:cNvPr id="609284" name="Picture 4" descr="eq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7524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800000"/>
                </a:solidFill>
              </a:rPr>
              <a:t>Adjoint Model</a:t>
            </a:r>
          </a:p>
        </p:txBody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Special Case:</a:t>
            </a:r>
          </a:p>
          <a:p>
            <a:pPr lvl="1"/>
            <a:r>
              <a:rPr lang="en-US"/>
              <a:t>1 Objective L, Many Design Variables D</a:t>
            </a:r>
          </a:p>
          <a:p>
            <a:pPr lvl="1"/>
            <a:r>
              <a:rPr lang="en-US"/>
              <a:t>Would like to precompute all left terms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Transpose entire equation:</a:t>
            </a:r>
          </a:p>
        </p:txBody>
      </p:sp>
      <p:pic>
        <p:nvPicPr>
          <p:cNvPr id="610308" name="Picture 4" descr="eq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5105400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309" name="Picture 5" descr="eqn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53000"/>
            <a:ext cx="7391400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800000"/>
                </a:solidFill>
              </a:rPr>
              <a:t>Adjoint Model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Special Case:</a:t>
            </a:r>
          </a:p>
          <a:p>
            <a:pPr lvl="1"/>
            <a:r>
              <a:rPr lang="en-US"/>
              <a:t>1 Objective L, Many Design Variables D</a:t>
            </a:r>
          </a:p>
          <a:p>
            <a:pPr lvl="1"/>
            <a:r>
              <a:rPr lang="en-US"/>
              <a:t>Would like to precompute all left terms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Transpose entire equation: precompute as:</a:t>
            </a:r>
          </a:p>
        </p:txBody>
      </p:sp>
      <p:pic>
        <p:nvPicPr>
          <p:cNvPr id="611332" name="Picture 4" descr="eq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5105400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33" name="Picture 5" descr="eqn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7848600" cy="131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Shape Optimization Problem</a:t>
            </a:r>
          </a:p>
        </p:txBody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Multi-phase process:</a:t>
            </a: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612356" name="Picture 4" descr="eq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076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357" name="Picture 5" descr="eqn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29200"/>
            <a:ext cx="29432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358" name="Picture 6" descr="eqn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562600"/>
            <a:ext cx="30956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359" name="Picture 7" descr="eqn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86200"/>
            <a:ext cx="30861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360" name="Picture 8" descr="eqn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3543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2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2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2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2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Tangent Problem</a:t>
            </a: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1: Surface mesh sensitivity: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FF0000"/>
                </a:solidFill>
              </a:rPr>
              <a:t>2: Interior mesh sensitivity: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accent2"/>
                </a:solidFill>
              </a:rPr>
              <a:t>3: Residual sensitivity: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accent1"/>
                </a:solidFill>
              </a:rPr>
              <a:t>4: Flow variable sensitivity: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FF00"/>
                </a:solidFill>
              </a:rPr>
              <a:t>5: Final sensitivity</a:t>
            </a:r>
          </a:p>
        </p:txBody>
      </p:sp>
      <p:pic>
        <p:nvPicPr>
          <p:cNvPr id="349190" name="Picture 6" descr="eqn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1219200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93" name="Picture 9" descr="eqn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133725" cy="93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95" name="Picture 11" descr="eqn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2638425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96" name="Picture 12" descr="eqn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0"/>
            <a:ext cx="4876800" cy="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97" name="Picture 13" descr="eqn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347662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9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rgbClr val="800000"/>
                </a:solidFill>
              </a:rPr>
              <a:t>Adjoint</a:t>
            </a:r>
            <a:r>
              <a:rPr lang="en-US" b="1" dirty="0">
                <a:solidFill>
                  <a:srgbClr val="800000"/>
                </a:solidFill>
              </a:rPr>
              <a:t> Problem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FF00"/>
                </a:solidFill>
              </a:rPr>
              <a:t>1: Objective flow sensitivity: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</a:rPr>
              <a:t>2: Flow </a:t>
            </a:r>
            <a:r>
              <a:rPr lang="en-US" sz="2800" dirty="0" err="1">
                <a:solidFill>
                  <a:schemeClr val="accent1"/>
                </a:solidFill>
              </a:rPr>
              <a:t>adjoint</a:t>
            </a:r>
            <a:r>
              <a:rPr lang="en-US" sz="2800" dirty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/>
                </a:solidFill>
              </a:rPr>
              <a:t>3:Objective </a:t>
            </a:r>
            <a:r>
              <a:rPr lang="en-US" sz="2800" dirty="0" err="1">
                <a:solidFill>
                  <a:schemeClr val="accent2"/>
                </a:solidFill>
              </a:rPr>
              <a:t>sens.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wrt</a:t>
            </a:r>
            <a:r>
              <a:rPr lang="en-US" sz="2800" dirty="0">
                <a:solidFill>
                  <a:schemeClr val="accent2"/>
                </a:solidFill>
              </a:rPr>
              <a:t> mesh: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4: Mesh </a:t>
            </a:r>
            <a:r>
              <a:rPr lang="en-US" sz="2800" dirty="0" err="1">
                <a:solidFill>
                  <a:srgbClr val="FF0000"/>
                </a:solidFill>
              </a:rPr>
              <a:t>adjoint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5: Final sensitivity:</a:t>
            </a:r>
          </a:p>
        </p:txBody>
      </p:sp>
      <p:pic>
        <p:nvPicPr>
          <p:cNvPr id="372740" name="Picture 4" descr="eqn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83820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1" name="Picture 5" descr="eqn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2752725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2" name="Picture 6" descr="eqn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3886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3" name="Picture 7" descr="eqn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0"/>
            <a:ext cx="2971800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4" name="Picture 8" descr="eqn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0"/>
            <a:ext cx="2971800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800000"/>
                </a:solidFill>
              </a:rPr>
              <a:t>General Approach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458200" cy="46482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sz="2400"/>
              <a:t>Linearize each subroutine/process individually in analysis code (tangent or forward model)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/>
              <a:t>Check linearization by finite difference/</a:t>
            </a:r>
            <a:r>
              <a:rPr lang="en-US" sz="2000">
                <a:solidFill>
                  <a:srgbClr val="FF0000"/>
                </a:solidFill>
              </a:rPr>
              <a:t>complex variables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/>
              <a:t>Transpose to get adjoint, and check duality relation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sz="1800"/>
              <a:t>Should reproduce same sensitivities to machine precision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/>
              <a:t>Build up larger components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/>
              <a:t>Check linearization, duality relation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/>
              <a:t>Check entire process for FD/Complex and duality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/>
              <a:t>Use single modular AMG solver for all phases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/>
              <a:t>Maintaining forward linearization has advantages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/>
              <a:t>Cases with few design variables, many objectives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/>
              <a:t>Debugging adjoint code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000"/>
              <a:t>Enables exact Jacobian/vector products for Krylov solve</a:t>
            </a:r>
          </a:p>
          <a:p>
            <a:pPr marL="1371600" lvl="2" indent="-457200">
              <a:lnSpc>
                <a:spcPct val="80000"/>
              </a:lnSpc>
            </a:pPr>
            <a:r>
              <a:rPr lang="en-US" sz="1800"/>
              <a:t>More later…</a:t>
            </a:r>
          </a:p>
          <a:p>
            <a:pPr marL="1371600" lvl="2" indent="-457200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Verification: Complex Step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Finite difference approach is plagued by round-off error (small </a:t>
            </a:r>
            <a:r>
              <a:rPr lang="en-US" sz="2800" dirty="0">
                <a:latin typeface="Symbol" pitchFamily="18" charset="2"/>
              </a:rPr>
              <a:t>e</a:t>
            </a:r>
            <a:r>
              <a:rPr lang="en-US" sz="2800" dirty="0"/>
              <a:t>)  versus non-linear error (large </a:t>
            </a:r>
            <a:r>
              <a:rPr lang="en-US" sz="2800" dirty="0">
                <a:latin typeface="Symbol" pitchFamily="18" charset="2"/>
              </a:rPr>
              <a:t>e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Must find range of </a:t>
            </a:r>
            <a:r>
              <a:rPr lang="en-US" sz="2400" dirty="0">
                <a:latin typeface="Symbol" pitchFamily="18" charset="2"/>
              </a:rPr>
              <a:t>e</a:t>
            </a:r>
            <a:r>
              <a:rPr lang="en-US" sz="2400" dirty="0"/>
              <a:t> that gives accurate sensitivities</a:t>
            </a:r>
          </a:p>
          <a:p>
            <a:pPr lvl="1"/>
            <a:r>
              <a:rPr lang="en-US" sz="2400" dirty="0"/>
              <a:t>Sometimes no such range exists</a:t>
            </a:r>
          </a:p>
          <a:p>
            <a:r>
              <a:rPr lang="en-US" sz="2800" dirty="0"/>
              <a:t>Complex variable approach:</a:t>
            </a:r>
          </a:p>
          <a:p>
            <a:pPr lvl="1"/>
            <a:r>
              <a:rPr lang="en-US" sz="2400" dirty="0"/>
              <a:t>Replace f(x) with complex function f(</a:t>
            </a:r>
            <a:r>
              <a:rPr lang="en-US" sz="2400" dirty="0" err="1"/>
              <a:t>x+i</a:t>
            </a:r>
            <a:r>
              <a:rPr lang="en-US" sz="2400" dirty="0" err="1">
                <a:latin typeface="Symbol" pitchFamily="18" charset="2"/>
              </a:rPr>
              <a:t>e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Then </a:t>
            </a:r>
            <a:r>
              <a:rPr lang="en-US" sz="2400" dirty="0" err="1"/>
              <a:t>df</a:t>
            </a:r>
            <a:r>
              <a:rPr lang="en-US" sz="2400" dirty="0"/>
              <a:t>/dx = </a:t>
            </a:r>
            <a:r>
              <a:rPr lang="en-US" sz="2400" dirty="0" err="1"/>
              <a:t>Im</a:t>
            </a:r>
            <a:r>
              <a:rPr lang="en-US" sz="2400" dirty="0"/>
              <a:t>(f(</a:t>
            </a:r>
            <a:r>
              <a:rPr lang="en-US" sz="2400" dirty="0" err="1"/>
              <a:t>x+i</a:t>
            </a:r>
            <a:r>
              <a:rPr lang="en-US" sz="2400" dirty="0" err="1">
                <a:latin typeface="Symbol" pitchFamily="18" charset="2"/>
              </a:rPr>
              <a:t>e</a:t>
            </a:r>
            <a:r>
              <a:rPr lang="en-US" sz="2400" dirty="0"/>
              <a:t>))/</a:t>
            </a:r>
            <a:r>
              <a:rPr lang="en-US" sz="2400" dirty="0">
                <a:latin typeface="Symbol" pitchFamily="18" charset="2"/>
              </a:rPr>
              <a:t>e</a:t>
            </a:r>
          </a:p>
          <a:p>
            <a:pPr lvl="1"/>
            <a:r>
              <a:rPr lang="en-US" sz="2400" dirty="0"/>
              <a:t>Can take </a:t>
            </a:r>
            <a:r>
              <a:rPr lang="en-US" sz="2400" dirty="0" smtClean="0">
                <a:latin typeface="Symbol" pitchFamily="18" charset="2"/>
              </a:rPr>
              <a:t>e</a:t>
            </a:r>
            <a:r>
              <a:rPr lang="en-US" sz="2400" dirty="0" smtClean="0"/>
              <a:t>=1.e-100 </a:t>
            </a:r>
            <a:r>
              <a:rPr lang="en-US" sz="2400" dirty="0"/>
              <a:t>(no </a:t>
            </a:r>
            <a:r>
              <a:rPr lang="en-US" sz="2400" dirty="0" err="1"/>
              <a:t>roundoff</a:t>
            </a:r>
            <a:r>
              <a:rPr lang="en-US" sz="2400" dirty="0"/>
              <a:t> error)</a:t>
            </a:r>
          </a:p>
          <a:p>
            <a:pPr lvl="1"/>
            <a:r>
              <a:rPr lang="en-US" sz="2400" dirty="0"/>
              <a:t>Very accurate gradients  </a:t>
            </a:r>
            <a:r>
              <a:rPr lang="en-US" sz="2400" dirty="0" smtClean="0"/>
              <a:t>(machine precision)</a:t>
            </a:r>
            <a:endParaRPr lang="en-US" sz="2400" dirty="0"/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General Duality Relation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638800"/>
            <a:ext cx="6477000" cy="1219200"/>
          </a:xfrm>
        </p:spPr>
        <p:txBody>
          <a:bodyPr/>
          <a:lstStyle/>
          <a:p>
            <a:r>
              <a:rPr lang="en-US" sz="2800"/>
              <a:t>Necessary but not sufficient test</a:t>
            </a:r>
          </a:p>
          <a:p>
            <a:pPr lvl="1"/>
            <a:r>
              <a:rPr lang="en-US" sz="2400"/>
              <a:t>Check using series of arbitrary input vectors</a:t>
            </a:r>
          </a:p>
        </p:txBody>
      </p:sp>
      <p:graphicFrame>
        <p:nvGraphicFramePr>
          <p:cNvPr id="361478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10000" y="1371600"/>
          <a:ext cx="24320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775" name="Equation" r:id="rId3" imgW="596880" imgH="203040" progId="Equation.3">
                  <p:embed/>
                </p:oleObj>
              </mc:Choice>
              <mc:Fallback>
                <p:oleObj name="Equation" r:id="rId3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371600"/>
                        <a:ext cx="243205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80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810000" y="2209800"/>
          <a:ext cx="2286000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776" name="Equation" r:id="rId5" imgW="723600" imgH="393480" progId="Equation.3">
                  <p:embed/>
                </p:oleObj>
              </mc:Choice>
              <mc:Fallback>
                <p:oleObj name="Equation" r:id="rId5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209800"/>
                        <a:ext cx="2286000" cy="124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82" name="Object 10"/>
          <p:cNvGraphicFramePr>
            <a:graphicFrameLocks noChangeAspect="1"/>
          </p:cNvGraphicFramePr>
          <p:nvPr/>
        </p:nvGraphicFramePr>
        <p:xfrm>
          <a:off x="3810000" y="3276600"/>
          <a:ext cx="247650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777" name="Equation" r:id="rId7" imgW="838080" imgH="431640" progId="Equation.3">
                  <p:embed/>
                </p:oleObj>
              </mc:Choice>
              <mc:Fallback>
                <p:oleObj name="Equation" r:id="rId7" imgW="838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276600"/>
                        <a:ext cx="2476500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163353"/>
              </p:ext>
            </p:extLst>
          </p:nvPr>
        </p:nvGraphicFramePr>
        <p:xfrm>
          <a:off x="3810000" y="4648200"/>
          <a:ext cx="3810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778" name="Equation" r:id="rId9" imgW="1041120" imgH="228600" progId="Equation.3">
                  <p:embed/>
                </p:oleObj>
              </mc:Choice>
              <mc:Fallback>
                <p:oleObj name="Equation" r:id="rId9" imgW="1041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648200"/>
                        <a:ext cx="3810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484" name="Text Box 12"/>
          <p:cNvSpPr txBox="1">
            <a:spLocks noChangeArrowheads="1"/>
          </p:cNvSpPr>
          <p:nvPr/>
        </p:nvSpPr>
        <p:spPr bwMode="auto">
          <a:xfrm>
            <a:off x="838200" y="1447800"/>
            <a:ext cx="33528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Analysis Routine: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accent2"/>
                </a:solidFill>
              </a:rPr>
              <a:t>Tangent Model: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0000"/>
                </a:solidFill>
              </a:rPr>
              <a:t>Adjoint Model: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Duality Relation:</a:t>
            </a:r>
          </a:p>
        </p:txBody>
      </p:sp>
      <p:graphicFrame>
        <p:nvGraphicFramePr>
          <p:cNvPr id="361485" name="Object 13"/>
          <p:cNvGraphicFramePr>
            <a:graphicFrameLocks noChangeAspect="1"/>
          </p:cNvGraphicFramePr>
          <p:nvPr/>
        </p:nvGraphicFramePr>
        <p:xfrm>
          <a:off x="7391400" y="5943600"/>
          <a:ext cx="91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779" name="Equation" r:id="rId11" imgW="215640" imgH="215640" progId="Equation.3">
                  <p:embed/>
                </p:oleObj>
              </mc:Choice>
              <mc:Fallback>
                <p:oleObj name="Equation" r:id="rId11" imgW="215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5943600"/>
                        <a:ext cx="914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86" name="Object 14"/>
          <p:cNvGraphicFramePr>
            <a:graphicFrameLocks noChangeAspect="1"/>
          </p:cNvGraphicFramePr>
          <p:nvPr/>
        </p:nvGraphicFramePr>
        <p:xfrm>
          <a:off x="8229600" y="5943600"/>
          <a:ext cx="91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780" name="Equation" r:id="rId13" imgW="215640" imgH="215640" progId="Equation.3">
                  <p:embed/>
                </p:oleObj>
              </mc:Choice>
              <mc:Fallback>
                <p:oleObj name="Equation" r:id="rId13" imgW="215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43600"/>
                        <a:ext cx="914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5486400" y="2438400"/>
            <a:ext cx="6858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562600" y="3657600"/>
            <a:ext cx="838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General Duality Relation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638800"/>
            <a:ext cx="6477000" cy="1219200"/>
          </a:xfrm>
        </p:spPr>
        <p:txBody>
          <a:bodyPr/>
          <a:lstStyle/>
          <a:p>
            <a:r>
              <a:rPr lang="en-US" sz="2800"/>
              <a:t>Necessary but not sufficient test</a:t>
            </a:r>
          </a:p>
          <a:p>
            <a:pPr lvl="1"/>
            <a:r>
              <a:rPr lang="en-US" sz="2400"/>
              <a:t>Check using series of arbitrary input vectors</a:t>
            </a:r>
          </a:p>
        </p:txBody>
      </p:sp>
      <p:graphicFrame>
        <p:nvGraphicFramePr>
          <p:cNvPr id="361478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10000" y="1371600"/>
          <a:ext cx="24320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26" name="Equation" r:id="rId3" imgW="596880" imgH="203040" progId="Equation.3">
                  <p:embed/>
                </p:oleObj>
              </mc:Choice>
              <mc:Fallback>
                <p:oleObj name="Equation" r:id="rId3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371600"/>
                        <a:ext cx="243205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80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810000" y="2209800"/>
          <a:ext cx="2286000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27" name="Equation" r:id="rId5" imgW="723600" imgH="393480" progId="Equation.3">
                  <p:embed/>
                </p:oleObj>
              </mc:Choice>
              <mc:Fallback>
                <p:oleObj name="Equation" r:id="rId5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209800"/>
                        <a:ext cx="2286000" cy="124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82" name="Object 10"/>
          <p:cNvGraphicFramePr>
            <a:graphicFrameLocks noChangeAspect="1"/>
          </p:cNvGraphicFramePr>
          <p:nvPr/>
        </p:nvGraphicFramePr>
        <p:xfrm>
          <a:off x="3810000" y="3276600"/>
          <a:ext cx="247650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28" name="Equation" r:id="rId7" imgW="838080" imgH="431640" progId="Equation.3">
                  <p:embed/>
                </p:oleObj>
              </mc:Choice>
              <mc:Fallback>
                <p:oleObj name="Equation" r:id="rId7" imgW="838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276600"/>
                        <a:ext cx="2476500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394400"/>
              </p:ext>
            </p:extLst>
          </p:nvPr>
        </p:nvGraphicFramePr>
        <p:xfrm>
          <a:off x="3810000" y="4648200"/>
          <a:ext cx="3810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29" name="Equation" r:id="rId9" imgW="1041120" imgH="228600" progId="Equation.3">
                  <p:embed/>
                </p:oleObj>
              </mc:Choice>
              <mc:Fallback>
                <p:oleObj name="Equation" r:id="rId9" imgW="1041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648200"/>
                        <a:ext cx="3810000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484" name="Text Box 12"/>
          <p:cNvSpPr txBox="1">
            <a:spLocks noChangeArrowheads="1"/>
          </p:cNvSpPr>
          <p:nvPr/>
        </p:nvSpPr>
        <p:spPr bwMode="auto">
          <a:xfrm>
            <a:off x="838200" y="1447800"/>
            <a:ext cx="33528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Analysis Routine: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accent2"/>
                </a:solidFill>
              </a:rPr>
              <a:t>Tangent Model: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0000"/>
                </a:solidFill>
              </a:rPr>
              <a:t>Adjoint Model: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Duality Relation:</a:t>
            </a:r>
          </a:p>
        </p:txBody>
      </p:sp>
      <p:graphicFrame>
        <p:nvGraphicFramePr>
          <p:cNvPr id="361485" name="Object 13"/>
          <p:cNvGraphicFramePr>
            <a:graphicFrameLocks noChangeAspect="1"/>
          </p:cNvGraphicFramePr>
          <p:nvPr/>
        </p:nvGraphicFramePr>
        <p:xfrm>
          <a:off x="7391400" y="5943600"/>
          <a:ext cx="91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30" name="Equation" r:id="rId11" imgW="215640" imgH="215640" progId="Equation.3">
                  <p:embed/>
                </p:oleObj>
              </mc:Choice>
              <mc:Fallback>
                <p:oleObj name="Equation" r:id="rId11" imgW="215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5943600"/>
                        <a:ext cx="914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86" name="Object 14"/>
          <p:cNvGraphicFramePr>
            <a:graphicFrameLocks noChangeAspect="1"/>
          </p:cNvGraphicFramePr>
          <p:nvPr/>
        </p:nvGraphicFramePr>
        <p:xfrm>
          <a:off x="8229600" y="5943600"/>
          <a:ext cx="91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31" name="Equation" r:id="rId13" imgW="215640" imgH="215640" progId="Equation.3">
                  <p:embed/>
                </p:oleObj>
              </mc:Choice>
              <mc:Fallback>
                <p:oleObj name="Equation" r:id="rId13" imgW="215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5943600"/>
                        <a:ext cx="914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5486400" y="2438400"/>
            <a:ext cx="6858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562600" y="3657600"/>
            <a:ext cx="838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810000" y="2286000"/>
            <a:ext cx="685800" cy="1033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48100" y="3395662"/>
            <a:ext cx="685800" cy="1100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00600" y="4495800"/>
            <a:ext cx="6858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10000" y="4495800"/>
            <a:ext cx="8382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81700" y="4495800"/>
            <a:ext cx="8763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8000" y="4495800"/>
            <a:ext cx="7620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800000"/>
                </a:solidFill>
              </a:rPr>
              <a:t>Motivation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8486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Computational fluid dynamics analysis capabilities commonplace today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In addition to analysis capability, sensitivity capability is highly desirable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Design optimization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Error estimation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Parameter sensitivity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Sensitivities may be obtained by: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Perturb input, rerun analysis code (Finite difference)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Linearizing analysis code (tangent method)</a:t>
            </a:r>
          </a:p>
          <a:p>
            <a:pPr lvl="2">
              <a:lnSpc>
                <a:spcPct val="80000"/>
              </a:lnSpc>
            </a:pPr>
            <a:r>
              <a:rPr lang="en-US" sz="2000" dirty="0">
                <a:solidFill>
                  <a:srgbClr val="FF0000"/>
                </a:solidFill>
              </a:rPr>
              <a:t>Good for 1 input, many outputs</a:t>
            </a:r>
          </a:p>
          <a:p>
            <a:pPr lvl="1">
              <a:lnSpc>
                <a:spcPct val="80000"/>
              </a:lnSpc>
            </a:pPr>
            <a:r>
              <a:rPr lang="en-US" sz="2400" dirty="0" err="1">
                <a:solidFill>
                  <a:schemeClr val="accent2"/>
                </a:solidFill>
              </a:rPr>
              <a:t>Adjoint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chemeClr val="accent2"/>
                </a:solidFill>
              </a:rPr>
              <a:t>method </a:t>
            </a:r>
            <a:r>
              <a:rPr lang="en-US" sz="2000" dirty="0" smtClean="0">
                <a:solidFill>
                  <a:schemeClr val="accent2"/>
                </a:solidFill>
              </a:rPr>
              <a:t>(</a:t>
            </a:r>
            <a:r>
              <a:rPr lang="en-US" sz="2000" dirty="0" err="1" smtClean="0">
                <a:solidFill>
                  <a:schemeClr val="accent2"/>
                </a:solidFill>
              </a:rPr>
              <a:t>Pironneau</a:t>
            </a:r>
            <a:r>
              <a:rPr lang="en-US" sz="2000" dirty="0" smtClean="0">
                <a:solidFill>
                  <a:schemeClr val="accent2"/>
                </a:solidFill>
              </a:rPr>
              <a:t>, Jameson, many others…)</a:t>
            </a:r>
            <a:endParaRPr lang="en-US" sz="2000" dirty="0">
              <a:solidFill>
                <a:schemeClr val="accent2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Good for many inputs, one output</a:t>
            </a: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800000"/>
                </a:solidFill>
              </a:rPr>
              <a:t>Optimization Procedure</a:t>
            </a:r>
          </a:p>
        </p:txBody>
      </p:sp>
      <p:sp>
        <p:nvSpPr>
          <p:cNvPr id="618499" name="Text Box 3"/>
          <p:cNvSpPr txBox="1">
            <a:spLocks noChangeArrowheads="1"/>
          </p:cNvSpPr>
          <p:nvPr/>
        </p:nvSpPr>
        <p:spPr bwMode="auto">
          <a:xfrm>
            <a:off x="4267200" y="1600200"/>
            <a:ext cx="22098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Run flow solver to obtain steady solution</a:t>
            </a:r>
          </a:p>
        </p:txBody>
      </p:sp>
      <p:sp>
        <p:nvSpPr>
          <p:cNvPr id="618500" name="Text Box 4"/>
          <p:cNvSpPr txBox="1">
            <a:spLocks noChangeArrowheads="1"/>
          </p:cNvSpPr>
          <p:nvPr/>
        </p:nvSpPr>
        <p:spPr bwMode="auto">
          <a:xfrm>
            <a:off x="4876800" y="4876800"/>
            <a:ext cx="2667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Run adjoint solver to compute sensitivities</a:t>
            </a:r>
          </a:p>
        </p:txBody>
      </p:sp>
      <p:sp>
        <p:nvSpPr>
          <p:cNvPr id="618501" name="Text Box 5"/>
          <p:cNvSpPr txBox="1">
            <a:spLocks noChangeArrowheads="1"/>
          </p:cNvSpPr>
          <p:nvPr/>
        </p:nvSpPr>
        <p:spPr bwMode="auto">
          <a:xfrm>
            <a:off x="762000" y="4800600"/>
            <a:ext cx="28194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Compute design variable perturbation as: </a:t>
            </a:r>
          </a:p>
        </p:txBody>
      </p:sp>
      <p:graphicFrame>
        <p:nvGraphicFramePr>
          <p:cNvPr id="618502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1600200" y="5486400"/>
          <a:ext cx="12954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57" name="Equation" r:id="rId3" imgW="799920" imgH="393480" progId="Equation.3">
                  <p:embed/>
                </p:oleObj>
              </mc:Choice>
              <mc:Fallback>
                <p:oleObj name="Equation" r:id="rId3" imgW="79992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486400"/>
                        <a:ext cx="1295400" cy="638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503" name="Text Box 7"/>
          <p:cNvSpPr txBox="1">
            <a:spLocks noChangeArrowheads="1"/>
          </p:cNvSpPr>
          <p:nvPr/>
        </p:nvSpPr>
        <p:spPr bwMode="auto">
          <a:xfrm>
            <a:off x="762000" y="3429000"/>
            <a:ext cx="14478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Perturb D by </a:t>
            </a:r>
            <a:r>
              <a:rPr lang="en-US" sz="1800">
                <a:latin typeface="Symbol" pitchFamily="18" charset="2"/>
                <a:cs typeface="Arial" charset="0"/>
              </a:rPr>
              <a:t>d</a:t>
            </a:r>
            <a:r>
              <a:rPr lang="en-US" sz="1800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618504" name="Text Box 8"/>
          <p:cNvSpPr txBox="1">
            <a:spLocks noChangeArrowheads="1"/>
          </p:cNvSpPr>
          <p:nvPr/>
        </p:nvSpPr>
        <p:spPr bwMode="auto">
          <a:xfrm>
            <a:off x="1752600" y="1600200"/>
            <a:ext cx="16002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Deform airfoil surface as a function of D</a:t>
            </a:r>
          </a:p>
        </p:txBody>
      </p:sp>
      <p:sp>
        <p:nvSpPr>
          <p:cNvPr id="618505" name="Text Box 9"/>
          <p:cNvSpPr txBox="1">
            <a:spLocks noChangeArrowheads="1"/>
          </p:cNvSpPr>
          <p:nvPr/>
        </p:nvSpPr>
        <p:spPr bwMode="auto">
          <a:xfrm>
            <a:off x="6781800" y="3124200"/>
            <a:ext cx="15240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Compute objective function L</a:t>
            </a:r>
            <a:r>
              <a:rPr lang="en-US" sz="1800" baseline="30000"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618506" name="Line 10"/>
          <p:cNvSpPr>
            <a:spLocks noChangeShapeType="1"/>
          </p:cNvSpPr>
          <p:nvPr/>
        </p:nvSpPr>
        <p:spPr bwMode="auto">
          <a:xfrm flipV="1">
            <a:off x="3352800" y="2133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7" name="Line 11"/>
          <p:cNvSpPr>
            <a:spLocks noChangeShapeType="1"/>
          </p:cNvSpPr>
          <p:nvPr/>
        </p:nvSpPr>
        <p:spPr bwMode="auto">
          <a:xfrm>
            <a:off x="7467600" y="2133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8" name="Line 12"/>
          <p:cNvSpPr>
            <a:spLocks noChangeShapeType="1"/>
          </p:cNvSpPr>
          <p:nvPr/>
        </p:nvSpPr>
        <p:spPr bwMode="auto">
          <a:xfrm flipH="1">
            <a:off x="7239000" y="4038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9" name="Line 13"/>
          <p:cNvSpPr>
            <a:spLocks noChangeShapeType="1"/>
          </p:cNvSpPr>
          <p:nvPr/>
        </p:nvSpPr>
        <p:spPr bwMode="auto">
          <a:xfrm flipH="1" flipV="1">
            <a:off x="3581400" y="5105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0" name="Line 14"/>
          <p:cNvSpPr>
            <a:spLocks noChangeShapeType="1"/>
          </p:cNvSpPr>
          <p:nvPr/>
        </p:nvSpPr>
        <p:spPr bwMode="auto">
          <a:xfrm flipV="1">
            <a:off x="1219200" y="4114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1" name="Line 15"/>
          <p:cNvSpPr>
            <a:spLocks noChangeShapeType="1"/>
          </p:cNvSpPr>
          <p:nvPr/>
        </p:nvSpPr>
        <p:spPr bwMode="auto">
          <a:xfrm flipV="1">
            <a:off x="1219200" y="213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2" name="Text Box 16"/>
          <p:cNvSpPr txBox="1">
            <a:spLocks noChangeArrowheads="1"/>
          </p:cNvSpPr>
          <p:nvPr/>
        </p:nvSpPr>
        <p:spPr bwMode="auto">
          <a:xfrm>
            <a:off x="3124200" y="3429000"/>
            <a:ext cx="14478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Set </a:t>
            </a:r>
            <a:r>
              <a:rPr lang="en-US" sz="1800">
                <a:latin typeface="Symbol" pitchFamily="18" charset="2"/>
                <a:cs typeface="Arial" charset="0"/>
              </a:rPr>
              <a:t>d</a:t>
            </a:r>
            <a:r>
              <a:rPr lang="en-US" sz="1800">
                <a:latin typeface="Arial" charset="0"/>
                <a:cs typeface="Arial" charset="0"/>
              </a:rPr>
              <a:t>D = 0</a:t>
            </a:r>
          </a:p>
        </p:txBody>
      </p:sp>
      <p:sp>
        <p:nvSpPr>
          <p:cNvPr id="618513" name="Text Box 17"/>
          <p:cNvSpPr txBox="1">
            <a:spLocks noChangeArrowheads="1"/>
          </p:cNvSpPr>
          <p:nvPr/>
        </p:nvSpPr>
        <p:spPr bwMode="auto">
          <a:xfrm>
            <a:off x="3429000" y="38100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  <a:cs typeface="Arial" charset="0"/>
              </a:rPr>
              <a:t>start</a:t>
            </a:r>
          </a:p>
        </p:txBody>
      </p:sp>
      <p:sp>
        <p:nvSpPr>
          <p:cNvPr id="618514" name="Text Box 18"/>
          <p:cNvSpPr txBox="1">
            <a:spLocks noChangeArrowheads="1"/>
          </p:cNvSpPr>
          <p:nvPr/>
        </p:nvSpPr>
        <p:spPr bwMode="auto">
          <a:xfrm>
            <a:off x="5029200" y="38862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stop</a:t>
            </a:r>
          </a:p>
        </p:txBody>
      </p:sp>
      <p:sp>
        <p:nvSpPr>
          <p:cNvPr id="618515" name="Text Box 19"/>
          <p:cNvSpPr txBox="1">
            <a:spLocks noChangeArrowheads="1"/>
          </p:cNvSpPr>
          <p:nvPr/>
        </p:nvSpPr>
        <p:spPr bwMode="auto">
          <a:xfrm>
            <a:off x="4953000" y="3429000"/>
            <a:ext cx="1295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Check L</a:t>
            </a:r>
            <a:r>
              <a:rPr lang="en-US" sz="1800" baseline="30000">
                <a:latin typeface="Arial" charset="0"/>
                <a:cs typeface="Arial" charset="0"/>
              </a:rPr>
              <a:t>g</a:t>
            </a:r>
            <a:r>
              <a:rPr lang="en-US" sz="18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18516" name="Line 20"/>
          <p:cNvSpPr>
            <a:spLocks noChangeShapeType="1"/>
          </p:cNvSpPr>
          <p:nvPr/>
        </p:nvSpPr>
        <p:spPr bwMode="auto">
          <a:xfrm flipH="1" flipV="1">
            <a:off x="1219200" y="2819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7" name="Line 21"/>
          <p:cNvSpPr>
            <a:spLocks noChangeShapeType="1"/>
          </p:cNvSpPr>
          <p:nvPr/>
        </p:nvSpPr>
        <p:spPr bwMode="auto">
          <a:xfrm flipH="1" flipV="1">
            <a:off x="5943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8" name="Line 22"/>
          <p:cNvSpPr>
            <a:spLocks noChangeShapeType="1"/>
          </p:cNvSpPr>
          <p:nvPr/>
        </p:nvSpPr>
        <p:spPr bwMode="auto">
          <a:xfrm flipH="1">
            <a:off x="6477000" y="2133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9" name="Line 23"/>
          <p:cNvSpPr>
            <a:spLocks noChangeShapeType="1"/>
          </p:cNvSpPr>
          <p:nvPr/>
        </p:nvSpPr>
        <p:spPr bwMode="auto">
          <a:xfrm flipH="1" flipV="1">
            <a:off x="5943600" y="4419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20" name="Line 24"/>
          <p:cNvSpPr>
            <a:spLocks noChangeShapeType="1"/>
          </p:cNvSpPr>
          <p:nvPr/>
        </p:nvSpPr>
        <p:spPr bwMode="auto">
          <a:xfrm>
            <a:off x="1219200" y="2133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21" name="Line 25"/>
          <p:cNvSpPr>
            <a:spLocks noChangeShapeType="1"/>
          </p:cNvSpPr>
          <p:nvPr/>
        </p:nvSpPr>
        <p:spPr bwMode="auto">
          <a:xfrm>
            <a:off x="3657600" y="2819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" y="6021748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(or provide gradient to optimizer)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185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61850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61849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61850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61850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61850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6185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6185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618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499" grpId="0"/>
      <p:bldP spid="618500" grpId="0"/>
      <p:bldP spid="618501" grpId="0"/>
      <p:bldP spid="618503" grpId="0"/>
      <p:bldP spid="618504" grpId="0"/>
      <p:bldP spid="618505" grpId="0"/>
      <p:bldP spid="618512" grpId="0"/>
      <p:bldP spid="618513" grpId="0"/>
      <p:bldP spid="618514" grpId="0"/>
      <p:bldP spid="6185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800000"/>
                </a:solidFill>
              </a:rPr>
              <a:t>Drag Minimization Problem</a:t>
            </a:r>
          </a:p>
        </p:txBody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8001000" cy="91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DLR-F6 Wing body </a:t>
            </a:r>
            <a:r>
              <a:rPr lang="en-US" sz="2800" dirty="0" smtClean="0"/>
              <a:t>configuration (1.2M points)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Mach=0.75, Incidence=1</a:t>
            </a:r>
            <a:r>
              <a:rPr lang="en-US" sz="2800" baseline="30000" dirty="0"/>
              <a:t>o</a:t>
            </a:r>
            <a:r>
              <a:rPr lang="en-US" sz="2800" dirty="0"/>
              <a:t> , Re=3M</a:t>
            </a:r>
          </a:p>
        </p:txBody>
      </p:sp>
      <p:pic>
        <p:nvPicPr>
          <p:cNvPr id="620548" name="Picture 4" descr="gri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43434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549" name="Picture 5" descr="w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46722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800000"/>
                </a:solidFill>
              </a:rPr>
              <a:t>Drag Minimization Problem</a:t>
            </a:r>
          </a:p>
        </p:txBody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7442" y="3294681"/>
            <a:ext cx="5916558" cy="2743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Total Optimization Time for 15 Design Cycles: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             6 hours on 16 </a:t>
            </a:r>
            <a:r>
              <a:rPr lang="en-US" sz="2400" dirty="0" err="1"/>
              <a:t>cpus</a:t>
            </a:r>
            <a:r>
              <a:rPr lang="en-US" sz="2400" dirty="0"/>
              <a:t> of PC cluster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Flow Solver: 150 MG cycles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Flow </a:t>
            </a:r>
            <a:r>
              <a:rPr lang="en-US" sz="2000" dirty="0" err="1"/>
              <a:t>Adjoint</a:t>
            </a:r>
            <a:r>
              <a:rPr lang="en-US" sz="2000" dirty="0"/>
              <a:t>: 50 Defect-Correction </a:t>
            </a:r>
            <a:r>
              <a:rPr lang="en-US" sz="2000" dirty="0" smtClean="0"/>
              <a:t>cycles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Mesh </a:t>
            </a:r>
            <a:r>
              <a:rPr lang="en-US" sz="2000" dirty="0" err="1"/>
              <a:t>Adjoint</a:t>
            </a:r>
            <a:r>
              <a:rPr lang="en-US" sz="2000" dirty="0"/>
              <a:t>: 25 MG cycles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Mesh Motion: 25 MG cycles</a:t>
            </a:r>
          </a:p>
        </p:txBody>
      </p:sp>
      <p:pic>
        <p:nvPicPr>
          <p:cNvPr id="622596" name="Picture 4" descr="w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40982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2597" name="Picture 5" descr="wi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362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2598" name="Picture 6" descr="wingdxt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2362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2599" name="Picture 7" descr="design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2576513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394848"/>
              </p:ext>
            </p:extLst>
          </p:nvPr>
        </p:nvGraphicFramePr>
        <p:xfrm>
          <a:off x="720725" y="5943600"/>
          <a:ext cx="337978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113" name="Equation" r:id="rId7" imgW="1765080" imgH="253800" progId="Equation.3">
                  <p:embed/>
                </p:oleObj>
              </mc:Choice>
              <mc:Fallback>
                <p:oleObj name="Equation" r:id="rId7" imgW="17650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725" y="5943600"/>
                        <a:ext cx="3379788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800000"/>
                </a:solidFill>
              </a:rPr>
              <a:t>Optimization for Time Dependent Problems</a:t>
            </a:r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Using chain rule linearization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New time-step values depend on previous time step values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Integrate linearized equation in time (tangent problem)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Transpose all to get </a:t>
            </a:r>
            <a:r>
              <a:rPr lang="en-US" sz="2000" dirty="0" err="1"/>
              <a:t>adjoint</a:t>
            </a:r>
            <a:r>
              <a:rPr lang="en-US" sz="2000" dirty="0"/>
              <a:t>                                                      (and reverse order of matrix multiplication)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Integrate backwards in time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Requires </a:t>
            </a:r>
            <a:r>
              <a:rPr lang="en-US" sz="2000" dirty="0"/>
              <a:t>storing entire time history (to disk</a:t>
            </a:r>
            <a:r>
              <a:rPr lang="en-US" sz="2000" dirty="0" smtClean="0"/>
              <a:t>)</a:t>
            </a:r>
          </a:p>
          <a:p>
            <a:pPr lvl="3">
              <a:lnSpc>
                <a:spcPct val="90000"/>
              </a:lnSpc>
            </a:pPr>
            <a:r>
              <a:rPr lang="en-US" sz="1800" dirty="0" smtClean="0"/>
              <a:t>10 8-Byte variables per grid point per time step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sz="1800" dirty="0"/>
              <a:t>Advantage of using large time steps with good implicit </a:t>
            </a:r>
            <a:r>
              <a:rPr lang="en-US" sz="1800" dirty="0" smtClean="0"/>
              <a:t>solver</a:t>
            </a:r>
          </a:p>
          <a:p>
            <a:pPr lvl="3">
              <a:lnSpc>
                <a:spcPct val="90000"/>
              </a:lnSpc>
            </a:pPr>
            <a:r>
              <a:rPr lang="en-US" sz="1800" dirty="0" smtClean="0"/>
              <a:t>Use local node disks on parallel computer (&gt;1TB each node)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CC0000"/>
                </a:solidFill>
              </a:rPr>
              <a:t>Similar to data-assimilation problem (4DVAR)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16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800000"/>
                </a:solidFill>
              </a:rPr>
              <a:t>Time-Integrated </a:t>
            </a:r>
            <a:r>
              <a:rPr lang="en-US" sz="4000" b="1" dirty="0">
                <a:solidFill>
                  <a:srgbClr val="800000"/>
                </a:solidFill>
              </a:rPr>
              <a:t>Objective Formulation</a:t>
            </a:r>
          </a:p>
        </p:txBody>
      </p:sp>
      <p:pic>
        <p:nvPicPr>
          <p:cNvPr id="624643" name="Picture 3" descr="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343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44" name="Picture 4" descr="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419600" cy="34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4864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Pitching airfoil time histories of CL and CD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4000" b="1">
                <a:solidFill>
                  <a:srgbClr val="800000"/>
                </a:solidFill>
              </a:rPr>
              <a:t>Unsteady Flow Solution</a:t>
            </a:r>
            <a:br>
              <a:rPr lang="en-US" sz="4000" b="1">
                <a:solidFill>
                  <a:srgbClr val="800000"/>
                </a:solidFill>
              </a:rPr>
            </a:br>
            <a:r>
              <a:rPr lang="en-US" sz="2000">
                <a:solidFill>
                  <a:srgbClr val="800000"/>
                </a:solidFill>
              </a:rPr>
              <a:t>Mani and Mavriplis AIAA 2007-0060</a:t>
            </a:r>
          </a:p>
        </p:txBody>
      </p:sp>
      <p:sp>
        <p:nvSpPr>
          <p:cNvPr id="625668" name="Text Box 4"/>
          <p:cNvSpPr txBox="1">
            <a:spLocks noChangeArrowheads="1"/>
          </p:cNvSpPr>
          <p:nvPr/>
        </p:nvSpPr>
        <p:spPr bwMode="auto">
          <a:xfrm>
            <a:off x="1447800" y="1447800"/>
            <a:ext cx="62515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Pressure Contours for Pitching Airfoils</a:t>
            </a:r>
          </a:p>
          <a:p>
            <a:pPr algn="ctr"/>
            <a:r>
              <a:rPr lang="en-US" sz="1800">
                <a:latin typeface="Arial" charset="0"/>
                <a:cs typeface="Arial" charset="0"/>
              </a:rPr>
              <a:t>M</a:t>
            </a:r>
            <a:r>
              <a:rPr lang="en-US" sz="1800" baseline="-25000">
                <a:latin typeface="Arial" charset="0"/>
                <a:cs typeface="Arial" charset="0"/>
              </a:rPr>
              <a:t>inf</a:t>
            </a:r>
            <a:r>
              <a:rPr lang="en-US" sz="1800">
                <a:latin typeface="Arial" charset="0"/>
                <a:cs typeface="Arial" charset="0"/>
              </a:rPr>
              <a:t> = 0.755, </a:t>
            </a:r>
            <a:r>
              <a:rPr lang="en-US" sz="1800">
                <a:latin typeface="Symbol" pitchFamily="18" charset="2"/>
                <a:cs typeface="Arial" charset="0"/>
              </a:rPr>
              <a:t>a</a:t>
            </a:r>
            <a:r>
              <a:rPr lang="en-US" sz="1800" baseline="-25000">
                <a:latin typeface="Arial" charset="0"/>
                <a:cs typeface="Arial" charset="0"/>
              </a:rPr>
              <a:t>0</a:t>
            </a:r>
            <a:r>
              <a:rPr lang="en-US" sz="1800">
                <a:latin typeface="Arial" charset="0"/>
                <a:cs typeface="Arial" charset="0"/>
              </a:rPr>
              <a:t> = 0.016</a:t>
            </a:r>
            <a:r>
              <a:rPr lang="en-US" sz="1800" baseline="30000">
                <a:latin typeface="Arial" charset="0"/>
                <a:cs typeface="Arial" charset="0"/>
              </a:rPr>
              <a:t>o</a:t>
            </a:r>
            <a:r>
              <a:rPr lang="en-US" sz="1800">
                <a:latin typeface="Arial" charset="0"/>
                <a:cs typeface="Arial" charset="0"/>
              </a:rPr>
              <a:t>, </a:t>
            </a:r>
            <a:r>
              <a:rPr lang="en-US" sz="1800">
                <a:latin typeface="Symbol" pitchFamily="18" charset="2"/>
                <a:cs typeface="Arial" charset="0"/>
              </a:rPr>
              <a:t>a</a:t>
            </a:r>
            <a:r>
              <a:rPr lang="en-US" sz="1800" baseline="-25000">
                <a:latin typeface="Arial" charset="0"/>
                <a:cs typeface="Arial" charset="0"/>
              </a:rPr>
              <a:t>max</a:t>
            </a:r>
            <a:r>
              <a:rPr lang="en-US" sz="1800">
                <a:latin typeface="Arial" charset="0"/>
                <a:cs typeface="Arial" charset="0"/>
              </a:rPr>
              <a:t> = 2.51</a:t>
            </a:r>
            <a:r>
              <a:rPr lang="en-US" sz="1800" baseline="30000">
                <a:latin typeface="Arial" charset="0"/>
                <a:cs typeface="Arial" charset="0"/>
              </a:rPr>
              <a:t>o</a:t>
            </a:r>
            <a:r>
              <a:rPr lang="en-US" sz="1800">
                <a:latin typeface="Arial" charset="0"/>
                <a:cs typeface="Arial" charset="0"/>
              </a:rPr>
              <a:t>, </a:t>
            </a:r>
            <a:r>
              <a:rPr lang="en-US" sz="1800">
                <a:latin typeface="Symbol" pitchFamily="18" charset="2"/>
                <a:cs typeface="Arial" charset="0"/>
              </a:rPr>
              <a:t>w</a:t>
            </a:r>
            <a:r>
              <a:rPr lang="en-US" sz="1800">
                <a:latin typeface="Arial" charset="0"/>
                <a:cs typeface="Arial" charset="0"/>
              </a:rPr>
              <a:t> = 0.1628, t=0 to 54</a:t>
            </a:r>
          </a:p>
          <a:p>
            <a:pPr algn="ctr"/>
            <a:r>
              <a:rPr lang="en-US" sz="1800">
                <a:latin typeface="Arial" charset="0"/>
                <a:cs typeface="Arial" charset="0"/>
              </a:rPr>
              <a:t>27 time-steps with dt=2.0</a:t>
            </a:r>
          </a:p>
        </p:txBody>
      </p:sp>
      <p:sp>
        <p:nvSpPr>
          <p:cNvPr id="625669" name="Text Box 5"/>
          <p:cNvSpPr txBox="1">
            <a:spLocks noChangeArrowheads="1"/>
          </p:cNvSpPr>
          <p:nvPr/>
        </p:nvSpPr>
        <p:spPr bwMode="auto">
          <a:xfrm>
            <a:off x="914400" y="5943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NACA0012 Baseline Airfoil</a:t>
            </a:r>
          </a:p>
        </p:txBody>
      </p:sp>
      <p:sp>
        <p:nvSpPr>
          <p:cNvPr id="625670" name="Text Box 6"/>
          <p:cNvSpPr txBox="1">
            <a:spLocks noChangeArrowheads="1"/>
          </p:cNvSpPr>
          <p:nvPr/>
        </p:nvSpPr>
        <p:spPr bwMode="auto">
          <a:xfrm>
            <a:off x="5181600" y="58674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Optimized Airfoil</a:t>
            </a:r>
          </a:p>
        </p:txBody>
      </p:sp>
      <p:pic>
        <p:nvPicPr>
          <p:cNvPr id="3" name="base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487462"/>
            <a:ext cx="3810000" cy="3357713"/>
          </a:xfrm>
        </p:spPr>
      </p:pic>
      <p:pic>
        <p:nvPicPr>
          <p:cNvPr id="5" name="optim1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500641"/>
            <a:ext cx="3733800" cy="32905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800000"/>
                </a:solidFill>
              </a:rPr>
              <a:t>Time-Dependent Load Convergence</a:t>
            </a:r>
            <a:r>
              <a:rPr lang="en-US" sz="4000">
                <a:solidFill>
                  <a:srgbClr val="800000"/>
                </a:solidFill>
              </a:rPr>
              <a:t/>
            </a:r>
            <a:br>
              <a:rPr lang="en-US" sz="4000">
                <a:solidFill>
                  <a:srgbClr val="800000"/>
                </a:solidFill>
              </a:rPr>
            </a:br>
            <a:r>
              <a:rPr lang="en-US" sz="2000">
                <a:solidFill>
                  <a:srgbClr val="800000"/>
                </a:solidFill>
              </a:rPr>
              <a:t>Mani and Mavriplis AIAA 2007-0060</a:t>
            </a:r>
          </a:p>
        </p:txBody>
      </p:sp>
      <p:pic>
        <p:nvPicPr>
          <p:cNvPr id="3" name="lift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082800"/>
            <a:ext cx="4038600" cy="3559175"/>
          </a:xfrm>
        </p:spPr>
      </p:pic>
      <p:pic>
        <p:nvPicPr>
          <p:cNvPr id="5" name="drag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082800"/>
            <a:ext cx="4038600" cy="35591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9235" y="533400"/>
            <a:ext cx="3327116" cy="2995255"/>
          </a:xfrm>
          <a:prstGeom prst="rect">
            <a:avLst/>
          </a:prstGeom>
        </p:spPr>
      </p:pic>
      <p:pic>
        <p:nvPicPr>
          <p:cNvPr id="3" name="base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533400"/>
            <a:ext cx="3343275" cy="3009803"/>
          </a:xfrm>
          <a:prstGeom prst="rect">
            <a:avLst/>
          </a:prstGeom>
        </p:spPr>
      </p:pic>
      <p:sp>
        <p:nvSpPr>
          <p:cNvPr id="69222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800000"/>
                </a:solidFill>
                <a:latin typeface="Times New Roman" pitchFamily="18" charset="0"/>
              </a:rPr>
              <a:t>Dynamic Stall Optimization</a:t>
            </a:r>
            <a:endParaRPr lang="en-US" sz="4000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pic>
        <p:nvPicPr>
          <p:cNvPr id="6922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27432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222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34" y="3886200"/>
            <a:ext cx="2895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30" name="TextBox 8"/>
          <p:cNvSpPr txBox="1">
            <a:spLocks noChangeArrowheads="1"/>
          </p:cNvSpPr>
          <p:nvPr/>
        </p:nvSpPr>
        <p:spPr bwMode="auto">
          <a:xfrm>
            <a:off x="0" y="3505200"/>
            <a:ext cx="9166292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cs typeface="Arial" charset="0"/>
              </a:rPr>
              <a:t>Optimized airfoil </a:t>
            </a:r>
            <a:r>
              <a:rPr lang="en-US" sz="2000" dirty="0" smtClean="0">
                <a:cs typeface="Arial" charset="0"/>
              </a:rPr>
              <a:t>performance: 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Objective=Minimize moment excursions at constant lift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692231" name="Picture 7" descr="Picture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33" y="3962400"/>
            <a:ext cx="302618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985706"/>
              </p:ext>
            </p:extLst>
          </p:nvPr>
        </p:nvGraphicFramePr>
        <p:xfrm>
          <a:off x="5257801" y="6378575"/>
          <a:ext cx="3696215" cy="40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65" name="Equation" r:id="rId12" imgW="2438280" imgH="253800" progId="Equation.3">
                  <p:embed/>
                </p:oleObj>
              </mc:Choice>
              <mc:Fallback>
                <p:oleObj name="Equation" r:id="rId12" imgW="24382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57801" y="6378575"/>
                        <a:ext cx="3696215" cy="407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067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800000"/>
                </a:solidFill>
              </a:rPr>
              <a:t>Extension to Multidisciplinary Problems: </a:t>
            </a:r>
            <a:r>
              <a:rPr lang="en-US" sz="3600" b="1" dirty="0" smtClean="0">
                <a:solidFill>
                  <a:srgbClr val="800000"/>
                </a:solidFill>
              </a:rPr>
              <a:t>Time-Dependent </a:t>
            </a:r>
            <a:r>
              <a:rPr lang="en-US" sz="3600" b="1" dirty="0" err="1" smtClean="0">
                <a:solidFill>
                  <a:srgbClr val="800000"/>
                </a:solidFill>
              </a:rPr>
              <a:t>Aeroelasticity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915400" cy="4953000"/>
          </a:xfrm>
        </p:spPr>
        <p:txBody>
          <a:bodyPr/>
          <a:lstStyle/>
          <a:p>
            <a:r>
              <a:rPr lang="en-US" sz="2800" dirty="0" smtClean="0"/>
              <a:t>Fully coupled problem involves 4 modules:</a:t>
            </a:r>
          </a:p>
          <a:p>
            <a:pPr lvl="1"/>
            <a:r>
              <a:rPr lang="en-US" sz="2000" dirty="0" smtClean="0"/>
              <a:t>Flow solver</a:t>
            </a:r>
          </a:p>
          <a:p>
            <a:pPr lvl="1"/>
            <a:r>
              <a:rPr lang="en-US" sz="2000" dirty="0" smtClean="0"/>
              <a:t>Structural Solver</a:t>
            </a:r>
          </a:p>
          <a:p>
            <a:pPr lvl="1"/>
            <a:r>
              <a:rPr lang="en-US" sz="2000" dirty="0" smtClean="0"/>
              <a:t>Mesh deformation</a:t>
            </a:r>
          </a:p>
          <a:p>
            <a:pPr lvl="1"/>
            <a:r>
              <a:rPr lang="en-US" sz="2000" dirty="0" smtClean="0"/>
              <a:t>Fluid-structure interface (FSI)</a:t>
            </a:r>
          </a:p>
          <a:p>
            <a:r>
              <a:rPr lang="en-US" sz="2800" dirty="0" err="1" smtClean="0"/>
              <a:t>Adjoint</a:t>
            </a:r>
            <a:r>
              <a:rPr lang="en-US" sz="2800" dirty="0" smtClean="0"/>
              <a:t> formulation </a:t>
            </a:r>
            <a:r>
              <a:rPr lang="en-US" sz="2800" dirty="0"/>
              <a:t>leads to :</a:t>
            </a:r>
          </a:p>
          <a:p>
            <a:pPr lvl="1"/>
            <a:r>
              <a:rPr lang="en-US" sz="2000" dirty="0"/>
              <a:t>Disciplinary </a:t>
            </a:r>
            <a:r>
              <a:rPr lang="en-US" sz="2000" dirty="0" err="1"/>
              <a:t>adjoints</a:t>
            </a:r>
            <a:r>
              <a:rPr lang="en-US" sz="2000" dirty="0"/>
              <a:t>:  Fluids, </a:t>
            </a:r>
            <a:r>
              <a:rPr lang="en-US" sz="2000" dirty="0" smtClean="0"/>
              <a:t>Structures, Mesh, FSI</a:t>
            </a:r>
            <a:endParaRPr lang="en-US" sz="2000" dirty="0"/>
          </a:p>
          <a:p>
            <a:pPr lvl="1"/>
            <a:r>
              <a:rPr lang="en-US" sz="2000" dirty="0"/>
              <a:t>Disciplinary </a:t>
            </a:r>
            <a:r>
              <a:rPr lang="en-US" sz="2000" dirty="0" err="1"/>
              <a:t>adjoints</a:t>
            </a:r>
            <a:r>
              <a:rPr lang="en-US" sz="2000" dirty="0"/>
              <a:t> are coupled at each time step</a:t>
            </a:r>
          </a:p>
          <a:p>
            <a:pPr lvl="1"/>
            <a:r>
              <a:rPr lang="en-US" sz="2000" dirty="0"/>
              <a:t>Coupled </a:t>
            </a:r>
            <a:r>
              <a:rPr lang="en-US" sz="2000" dirty="0" err="1"/>
              <a:t>adjoint</a:t>
            </a:r>
            <a:r>
              <a:rPr lang="en-US" sz="2000" dirty="0"/>
              <a:t> solver analogous (transpose) of coupled </a:t>
            </a:r>
            <a:r>
              <a:rPr lang="en-US" sz="2000" dirty="0" err="1"/>
              <a:t>aeroelastic</a:t>
            </a:r>
            <a:r>
              <a:rPr lang="en-US" sz="2000" dirty="0"/>
              <a:t> analysis solver</a:t>
            </a:r>
          </a:p>
          <a:p>
            <a:pPr lvl="1"/>
            <a:r>
              <a:rPr lang="en-US" sz="2000" dirty="0" smtClean="0"/>
              <a:t>Demonstrated </a:t>
            </a:r>
            <a:r>
              <a:rPr lang="en-US" sz="2000" dirty="0"/>
              <a:t>flutter suppression through shape optimization in 2D</a:t>
            </a:r>
          </a:p>
          <a:p>
            <a:pPr lvl="2"/>
            <a:r>
              <a:rPr lang="en-US" sz="1800" dirty="0"/>
              <a:t>Mani and Mavriplis AIAA 2008-6242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sitav\Desktop\Asitav\AHS 2013\final_ahs2013\paper_final_ahs2013\figs\hart2_new\grid4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51" y="4321814"/>
            <a:ext cx="2708848" cy="23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3D Test Problem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36424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4 bladed </a:t>
            </a:r>
            <a:r>
              <a:rPr lang="en-US" dirty="0" smtClean="0"/>
              <a:t>Hart-II </a:t>
            </a:r>
            <a:r>
              <a:rPr lang="en-US" dirty="0"/>
              <a:t>rotor </a:t>
            </a:r>
            <a:r>
              <a:rPr lang="en-US" dirty="0" smtClean="0"/>
              <a:t>in hover:</a:t>
            </a:r>
          </a:p>
          <a:p>
            <a:pPr lvl="1"/>
            <a:r>
              <a:rPr lang="en-US" dirty="0" smtClean="0"/>
              <a:t>Rigid blade</a:t>
            </a:r>
          </a:p>
          <a:p>
            <a:pPr lvl="1"/>
            <a:r>
              <a:rPr lang="en-US" dirty="0" smtClean="0"/>
              <a:t>Flexible blade</a:t>
            </a:r>
          </a:p>
          <a:p>
            <a:r>
              <a:rPr lang="en-US" dirty="0" smtClean="0"/>
              <a:t>CFD/CSD specifications:</a:t>
            </a:r>
          </a:p>
          <a:p>
            <a:pPr lvl="1"/>
            <a:r>
              <a:rPr lang="en-US" dirty="0" smtClean="0"/>
              <a:t>2.32 million grid nodes (prisms, pyramids, </a:t>
            </a:r>
            <a:r>
              <a:rPr lang="en-US" dirty="0" err="1" smtClean="0"/>
              <a:t>tets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20 beam elements</a:t>
            </a:r>
          </a:p>
          <a:p>
            <a:r>
              <a:rPr lang="en-US" dirty="0" smtClean="0"/>
              <a:t>Tight CFD/CSD coupling</a:t>
            </a:r>
          </a:p>
          <a:p>
            <a:pPr lvl="1"/>
            <a:r>
              <a:rPr lang="en-US" dirty="0"/>
              <a:t>3 rotor revs (</a:t>
            </a:r>
            <a:r>
              <a:rPr lang="en-US" dirty="0" err="1"/>
              <a:t>dt</a:t>
            </a:r>
            <a:r>
              <a:rPr lang="en-US" dirty="0"/>
              <a:t>=2</a:t>
            </a:r>
            <a:r>
              <a:rPr lang="en-US" baseline="30000" dirty="0"/>
              <a:t>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6 coupling per time step, 10 CFD and </a:t>
            </a:r>
            <a:r>
              <a:rPr lang="en-US" dirty="0"/>
              <a:t>5</a:t>
            </a:r>
            <a:r>
              <a:rPr lang="en-US" dirty="0" smtClean="0"/>
              <a:t> CSD non-linear iterations per coupling</a:t>
            </a:r>
          </a:p>
          <a:p>
            <a:pPr lvl="1"/>
            <a:r>
              <a:rPr lang="en-US" dirty="0" smtClean="0"/>
              <a:t>~</a:t>
            </a:r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dirty="0" err="1" smtClean="0"/>
              <a:t>hr</a:t>
            </a:r>
            <a:r>
              <a:rPr lang="en-US" dirty="0" smtClean="0"/>
              <a:t>/rev with 512 cores</a:t>
            </a:r>
          </a:p>
        </p:txBody>
      </p:sp>
      <p:pic>
        <p:nvPicPr>
          <p:cNvPr id="1026" name="Picture 2" descr="C:\Users\asitav\Desktop\Asitav\AHS 2013\final_ahs2013\paper_final_ahs2013\figs\hart2_new\flowdom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2334"/>
            <a:ext cx="2889539" cy="25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3150" y="4126468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CFD flow domain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9662" y="6336268"/>
            <a:ext cx="304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Rigid and Flexible blades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800000"/>
                </a:solidFill>
              </a:rPr>
              <a:t>Objective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058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Demonstrate methodical approach for formulating and implementing discrete </a:t>
            </a:r>
            <a:r>
              <a:rPr lang="en-US" sz="2800" dirty="0" err="1" smtClean="0"/>
              <a:t>adjoint</a:t>
            </a:r>
            <a:r>
              <a:rPr lang="en-US" sz="2800" dirty="0" smtClean="0"/>
              <a:t> to increasingly complex problems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Progressively more complex simulation sensitivity formulations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Steady-state aerodynamics (3D)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Time-dependent aerodynamics (2D)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Time-dependent coupled aero-elastic (3D)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 smtClean="0"/>
              <a:t>Focus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/>
              <a:t>Adjoint</a:t>
            </a:r>
            <a:r>
              <a:rPr lang="en-US" sz="2400" dirty="0" smtClean="0"/>
              <a:t> formulation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Hand coded (occasional use of AD)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S</a:t>
            </a:r>
            <a:r>
              <a:rPr lang="en-US" sz="2000" dirty="0" smtClean="0"/>
              <a:t>ame data structures/solution techniques as analysis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V</a:t>
            </a:r>
            <a:r>
              <a:rPr lang="en-US" sz="2000" dirty="0" smtClean="0"/>
              <a:t>erification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Exact full sensitivities in all cases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Optimization examples are simply illustrative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93" y="2438400"/>
            <a:ext cx="2286000" cy="2031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8999" y="4419600"/>
            <a:ext cx="192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dirty="0" smtClean="0">
                <a:solidFill>
                  <a:srgbClr val="0000CC"/>
                </a:solidFill>
              </a:rPr>
              <a:t>Time-dependent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dirty="0" err="1" smtClean="0">
                <a:solidFill>
                  <a:srgbClr val="0000CC"/>
                </a:solidFill>
              </a:rPr>
              <a:t>Aeroelastic</a:t>
            </a:r>
            <a:endParaRPr lang="en-US" sz="1200" b="1" dirty="0" smtClean="0">
              <a:solidFill>
                <a:srgbClr val="0000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dirty="0" smtClean="0">
                <a:solidFill>
                  <a:srgbClr val="0000CC"/>
                </a:solidFill>
              </a:rPr>
              <a:t>Overset meshes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dirty="0" smtClean="0">
                <a:solidFill>
                  <a:srgbClr val="0000CC"/>
                </a:solidFill>
              </a:rPr>
              <a:t>Adaptive meshes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257800"/>
            <a:ext cx="1552855" cy="15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Aerodynamic Solver: NSU3D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13617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3D unstructured mesh finite-volume RANS solver</a:t>
            </a:r>
          </a:p>
          <a:p>
            <a:r>
              <a:rPr lang="en-US" sz="2400" dirty="0" smtClean="0">
                <a:latin typeface="+mj-lt"/>
              </a:rPr>
              <a:t>2</a:t>
            </a:r>
            <a:r>
              <a:rPr lang="en-US" sz="2400" baseline="30000" dirty="0" smtClean="0">
                <a:latin typeface="+mj-lt"/>
              </a:rPr>
              <a:t>nd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–order accurate in space and time.</a:t>
            </a:r>
          </a:p>
          <a:p>
            <a:r>
              <a:rPr lang="en-US" sz="2400" dirty="0" smtClean="0">
                <a:latin typeface="+mj-lt"/>
              </a:rPr>
              <a:t>One </a:t>
            </a:r>
            <a:r>
              <a:rPr lang="en-US" sz="2400" dirty="0">
                <a:latin typeface="+mj-lt"/>
              </a:rPr>
              <a:t>equation </a:t>
            </a:r>
            <a:r>
              <a:rPr lang="en-US" sz="2400" dirty="0" err="1">
                <a:latin typeface="+mj-lt"/>
              </a:rPr>
              <a:t>Spalart-Allmaras</a:t>
            </a:r>
            <a:r>
              <a:rPr lang="en-US" sz="2400" dirty="0">
                <a:latin typeface="+mj-lt"/>
              </a:rPr>
              <a:t> turbulence model.</a:t>
            </a:r>
          </a:p>
          <a:p>
            <a:r>
              <a:rPr lang="en-US" sz="2400" dirty="0">
                <a:latin typeface="+mj-lt"/>
              </a:rPr>
              <a:t>D</a:t>
            </a:r>
            <a:r>
              <a:rPr lang="en-US" sz="2400" dirty="0" smtClean="0">
                <a:latin typeface="+mj-lt"/>
              </a:rPr>
              <a:t>eforming </a:t>
            </a:r>
            <a:r>
              <a:rPr lang="en-US" sz="2400" dirty="0">
                <a:latin typeface="+mj-lt"/>
              </a:rPr>
              <a:t>mesh </a:t>
            </a:r>
            <a:r>
              <a:rPr lang="en-US" sz="2400" dirty="0" smtClean="0">
                <a:latin typeface="+mj-lt"/>
              </a:rPr>
              <a:t>capability with GCL compliance</a:t>
            </a:r>
          </a:p>
          <a:p>
            <a:r>
              <a:rPr lang="en-US" sz="2400" dirty="0">
                <a:latin typeface="+mj-lt"/>
              </a:rPr>
              <a:t>Fully implicit discretization solved using Newton’s method at each time-step as:</a:t>
            </a:r>
          </a:p>
          <a:p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Preconditioned GMRES used for linear </a:t>
            </a:r>
            <a:r>
              <a:rPr lang="en-US" sz="2000" dirty="0" smtClean="0">
                <a:latin typeface="+mj-lt"/>
              </a:rPr>
              <a:t>system</a:t>
            </a:r>
          </a:p>
          <a:p>
            <a:pPr lvl="2"/>
            <a:r>
              <a:rPr lang="en-US" sz="1600" dirty="0" smtClean="0">
                <a:latin typeface="+mj-lt"/>
              </a:rPr>
              <a:t>Forward linearization used for exact </a:t>
            </a:r>
            <a:r>
              <a:rPr lang="en-US" sz="1600" dirty="0" err="1" smtClean="0">
                <a:latin typeface="+mj-lt"/>
              </a:rPr>
              <a:t>Jacobian</a:t>
            </a:r>
            <a:r>
              <a:rPr lang="en-US" sz="1600" dirty="0" smtClean="0">
                <a:latin typeface="+mj-lt"/>
              </a:rPr>
              <a:t>-vector products</a:t>
            </a:r>
            <a:endParaRPr lang="en-US" sz="1600" dirty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Linear agglomeration </a:t>
            </a:r>
            <a:r>
              <a:rPr lang="en-US" sz="2000" dirty="0" err="1">
                <a:latin typeface="+mj-lt"/>
              </a:rPr>
              <a:t>multigrid</a:t>
            </a:r>
            <a:r>
              <a:rPr lang="en-US" sz="2000" dirty="0">
                <a:latin typeface="+mj-lt"/>
              </a:rPr>
              <a:t> for </a:t>
            </a:r>
            <a:r>
              <a:rPr lang="en-US" sz="2000" dirty="0" err="1">
                <a:latin typeface="+mj-lt"/>
              </a:rPr>
              <a:t>preconditioner</a:t>
            </a:r>
            <a:endParaRPr lang="en-US" sz="2000" dirty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Line implicit solver as smoother for linear </a:t>
            </a:r>
            <a:r>
              <a:rPr lang="en-US" sz="2000" dirty="0" err="1">
                <a:latin typeface="+mj-lt"/>
              </a:rPr>
              <a:t>multigrid</a:t>
            </a:r>
            <a:endParaRPr lang="en-US" sz="20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68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55294"/>
            <a:ext cx="32067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52084"/>
            <a:ext cx="24384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30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30" y="1371600"/>
            <a:ext cx="1644170" cy="14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30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2" y="3553622"/>
            <a:ext cx="1777988" cy="132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9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0"/>
            <a:ext cx="6491962" cy="5889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1"/>
            <a:ext cx="2048276" cy="95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1"/>
            <a:ext cx="1524000" cy="13821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84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99338"/>
            <a:ext cx="13716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0" y="32004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Strong scaling of AMG solver up to 32K cores</a:t>
            </a:r>
            <a:endParaRPr lang="en-US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73322"/>
            <a:ext cx="4714875" cy="208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932216" cy="285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Structural Analysis: Beam Model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715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Hodges-Dowell type finite element based solver		</a:t>
            </a:r>
          </a:p>
          <a:p>
            <a:r>
              <a:rPr lang="en-US" sz="2400" dirty="0" smtClean="0"/>
              <a:t>15 degrees of freedom (flap, lag, axial and torsion)</a:t>
            </a:r>
          </a:p>
          <a:p>
            <a:r>
              <a:rPr lang="en-US" sz="2400" dirty="0" smtClean="0"/>
              <a:t>First order system:</a:t>
            </a:r>
          </a:p>
          <a:p>
            <a:pPr marL="0" indent="0">
              <a:buNone/>
            </a:pPr>
            <a:r>
              <a:rPr lang="en-US" sz="2400" dirty="0" smtClean="0"/>
              <a:t>    where,</a:t>
            </a:r>
            <a:endParaRPr lang="en-US" sz="2400" dirty="0"/>
          </a:p>
          <a:p>
            <a:r>
              <a:rPr lang="en-US" sz="2400" b="1" dirty="0" smtClean="0"/>
              <a:t>J </a:t>
            </a:r>
            <a:r>
              <a:rPr lang="en-US" sz="2400" dirty="0" smtClean="0"/>
              <a:t>= Residual of structural equation</a:t>
            </a:r>
            <a:r>
              <a:rPr lang="en-US" sz="2400" b="1" dirty="0" smtClean="0"/>
              <a:t> </a:t>
            </a:r>
          </a:p>
          <a:p>
            <a:r>
              <a:rPr lang="en-US" sz="2400" b="1" dirty="0"/>
              <a:t>q</a:t>
            </a:r>
            <a:r>
              <a:rPr lang="en-US" sz="2400" b="1" dirty="0" smtClean="0"/>
              <a:t> </a:t>
            </a:r>
            <a:r>
              <a:rPr lang="en-US" sz="2400" dirty="0" smtClean="0"/>
              <a:t>= blade </a:t>
            </a:r>
            <a:r>
              <a:rPr lang="en-US" sz="2400" dirty="0" err="1" smtClean="0"/>
              <a:t>dof</a:t>
            </a:r>
            <a:r>
              <a:rPr lang="en-US" sz="2400" dirty="0" smtClean="0"/>
              <a:t> (displacements)</a:t>
            </a:r>
          </a:p>
          <a:p>
            <a:r>
              <a:rPr lang="en-US" sz="2400" b="1" dirty="0" smtClean="0"/>
              <a:t>F</a:t>
            </a:r>
            <a:r>
              <a:rPr lang="en-US" sz="2400" dirty="0" smtClean="0"/>
              <a:t> = beam (aero) forcing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Solved via direct inversion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112124" y="4492823"/>
            <a:ext cx="92549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2960" y="4831080"/>
            <a:ext cx="889176" cy="214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0883" y="1600198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latin typeface="Arial"/>
              </a:rPr>
              <a:t>Beam FEM model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3643225"/>
            <a:ext cx="30003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34" y="3105942"/>
            <a:ext cx="1408405" cy="5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473440" y="4739640"/>
            <a:ext cx="451950" cy="214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Mesh Deformation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9248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Propagates surface displacements to interior mesh</a:t>
            </a:r>
          </a:p>
          <a:p>
            <a:pPr lvl="1"/>
            <a:r>
              <a:rPr lang="en-US" sz="2000" dirty="0" smtClean="0"/>
              <a:t>Deflections from structural model at each time step (</a:t>
            </a:r>
            <a:r>
              <a:rPr lang="en-US" sz="2000" dirty="0" err="1" smtClean="0"/>
              <a:t>x</a:t>
            </a:r>
            <a:r>
              <a:rPr lang="en-US" sz="2000" baseline="30000" dirty="0" err="1" smtClean="0"/>
              <a:t>n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Design shape changes (D)</a:t>
            </a:r>
          </a:p>
          <a:p>
            <a:r>
              <a:rPr lang="en-US" sz="2400" dirty="0" smtClean="0"/>
              <a:t>Based on linear elasticity analogy </a:t>
            </a:r>
          </a:p>
          <a:p>
            <a:pPr lvl="1"/>
            <a:r>
              <a:rPr lang="en-US" sz="2000" dirty="0" smtClean="0"/>
              <a:t>(more robust than spring analogy)</a:t>
            </a:r>
          </a:p>
          <a:p>
            <a:r>
              <a:rPr lang="en-US" sz="2400" dirty="0" smtClean="0"/>
              <a:t>Solved using line-implicit agglomeration </a:t>
            </a:r>
            <a:r>
              <a:rPr lang="en-US" sz="2400" dirty="0" err="1" smtClean="0"/>
              <a:t>multigrid</a:t>
            </a:r>
            <a:r>
              <a:rPr lang="en-US" sz="2400" dirty="0" smtClean="0"/>
              <a:t> (analogous to flow solver)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                          </a:t>
            </a:r>
            <a:r>
              <a:rPr lang="en-US" sz="2800" b="1" dirty="0" smtClean="0">
                <a:solidFill>
                  <a:srgbClr val="002060"/>
                </a:solidFill>
              </a:rPr>
              <a:t>G(</a:t>
            </a:r>
            <a:r>
              <a:rPr lang="en-US" sz="2800" b="1" dirty="0" err="1" smtClean="0">
                <a:solidFill>
                  <a:srgbClr val="002060"/>
                </a:solidFill>
              </a:rPr>
              <a:t>x</a:t>
            </a:r>
            <a:r>
              <a:rPr lang="en-US" sz="2800" b="1" baseline="30000" dirty="0" err="1" smtClean="0">
                <a:solidFill>
                  <a:srgbClr val="002060"/>
                </a:solidFill>
              </a:rPr>
              <a:t>n</a:t>
            </a:r>
            <a:r>
              <a:rPr lang="en-US" sz="2800" b="1" dirty="0" err="1" smtClean="0">
                <a:solidFill>
                  <a:srgbClr val="002060"/>
                </a:solidFill>
              </a:rPr>
              <a:t>,x</a:t>
            </a:r>
            <a:r>
              <a:rPr lang="en-US" sz="2800" b="1" baseline="30000" dirty="0" err="1" smtClean="0">
                <a:solidFill>
                  <a:srgbClr val="002060"/>
                </a:solidFill>
              </a:rPr>
              <a:t>n</a:t>
            </a:r>
            <a:r>
              <a:rPr lang="en-US" sz="2800" b="1" baseline="-25000" dirty="0" err="1" smtClean="0">
                <a:solidFill>
                  <a:srgbClr val="002060"/>
                </a:solidFill>
              </a:rPr>
              <a:t>surf</a:t>
            </a:r>
            <a:r>
              <a:rPr lang="en-US" sz="2800" b="1" dirty="0" err="1" smtClean="0">
                <a:solidFill>
                  <a:srgbClr val="002060"/>
                </a:solidFill>
              </a:rPr>
              <a:t>,D</a:t>
            </a:r>
            <a:r>
              <a:rPr lang="en-US" sz="2800" b="1" dirty="0" smtClean="0">
                <a:solidFill>
                  <a:srgbClr val="002060"/>
                </a:solidFill>
              </a:rPr>
              <a:t>) = 0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86" y="4724400"/>
            <a:ext cx="2249836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18" y="4724401"/>
            <a:ext cx="224508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Fluid-Structure Interface (FSI)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9248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Cloud of surface points associated with beam element</a:t>
            </a:r>
          </a:p>
          <a:p>
            <a:r>
              <a:rPr lang="en-US" sz="2400" dirty="0" smtClean="0"/>
              <a:t>Forces projected onto beam element shape functions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Displacements projected back to CFD surface points using transpose</a:t>
            </a:r>
          </a:p>
          <a:p>
            <a:pPr marL="457200" lvl="1" indent="0">
              <a:buNone/>
            </a:pPr>
            <a:endParaRPr lang="en-US" sz="2800" dirty="0" smtClean="0"/>
          </a:p>
        </p:txBody>
      </p:sp>
      <p:pic>
        <p:nvPicPr>
          <p:cNvPr id="684034" name="Picture 2" descr="F:\COPY.DIMITRI.LAPTOP.10.16.2012\My Documents\PROPOSALS\VLRCOE\PRESENTATIONS(REVIEWS)\2012\NEW\beam_f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962400"/>
            <a:ext cx="3752850" cy="2814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848827"/>
              </p:ext>
            </p:extLst>
          </p:nvPr>
        </p:nvGraphicFramePr>
        <p:xfrm>
          <a:off x="685800" y="2514600"/>
          <a:ext cx="362551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451" name="Equation" r:id="rId5" imgW="1434960" imgH="241200" progId="Equation.3">
                  <p:embed/>
                </p:oleObj>
              </mc:Choice>
              <mc:Fallback>
                <p:oleObj name="Equation" r:id="rId5" imgW="143496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2514600"/>
                        <a:ext cx="362551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411582"/>
              </p:ext>
            </p:extLst>
          </p:nvPr>
        </p:nvGraphicFramePr>
        <p:xfrm>
          <a:off x="4684295" y="2514600"/>
          <a:ext cx="385010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452" name="Equation" r:id="rId7" imgW="1523880" imgH="241200" progId="Equation.3">
                  <p:embed/>
                </p:oleObj>
              </mc:Choice>
              <mc:Fallback>
                <p:oleObj name="Equation" r:id="rId7" imgW="15238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4295" y="2514600"/>
                        <a:ext cx="385010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4485"/>
              </p:ext>
            </p:extLst>
          </p:nvPr>
        </p:nvGraphicFramePr>
        <p:xfrm>
          <a:off x="1143000" y="4419600"/>
          <a:ext cx="281178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453" name="Equation" r:id="rId9" imgW="1041120" imgH="253800" progId="Equation.3">
                  <p:embed/>
                </p:oleObj>
              </mc:Choice>
              <mc:Fallback>
                <p:oleObj name="Equation" r:id="rId9" imgW="104112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3000" y="4419600"/>
                        <a:ext cx="281178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411958"/>
              </p:ext>
            </p:extLst>
          </p:nvPr>
        </p:nvGraphicFramePr>
        <p:xfrm>
          <a:off x="1219200" y="5410200"/>
          <a:ext cx="265931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454" name="Equation" r:id="rId11" imgW="927000" imgH="241200" progId="Equation.3">
                  <p:embed/>
                </p:oleObj>
              </mc:Choice>
              <mc:Fallback>
                <p:oleObj name="Equation" r:id="rId11" imgW="92700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19200" y="5410200"/>
                        <a:ext cx="2659313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12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CFD/CSD Coupling Time Integration Methodology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95300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Outer loop over physical time steps</a:t>
            </a:r>
          </a:p>
          <a:p>
            <a:pPr lvl="1"/>
            <a:r>
              <a:rPr lang="en-US" sz="2400" b="1" dirty="0" smtClean="0">
                <a:solidFill>
                  <a:srgbClr val="006600"/>
                </a:solidFill>
              </a:rPr>
              <a:t>Coupling iterations per time step :</a:t>
            </a:r>
          </a:p>
          <a:p>
            <a:pPr lvl="2"/>
            <a:r>
              <a:rPr lang="en-US" dirty="0" smtClean="0"/>
              <a:t>Mesh:</a:t>
            </a:r>
          </a:p>
          <a:p>
            <a:pPr lvl="3"/>
            <a:r>
              <a:rPr lang="en-US" dirty="0" smtClean="0"/>
              <a:t>Line implicit </a:t>
            </a:r>
            <a:r>
              <a:rPr lang="en-US" dirty="0" err="1" smtClean="0"/>
              <a:t>multigrid</a:t>
            </a:r>
            <a:endParaRPr lang="en-US" dirty="0" smtClean="0"/>
          </a:p>
          <a:p>
            <a:pPr lvl="2"/>
            <a:r>
              <a:rPr lang="en-US" dirty="0" smtClean="0"/>
              <a:t>Flow:</a:t>
            </a:r>
          </a:p>
          <a:p>
            <a:pPr lvl="3"/>
            <a:r>
              <a:rPr lang="en-US" sz="1800" dirty="0" smtClean="0"/>
              <a:t>Implicit BDF2 Newton iterations (GMRES)</a:t>
            </a:r>
          </a:p>
          <a:p>
            <a:pPr lvl="3"/>
            <a:r>
              <a:rPr lang="en-US" sz="1800" dirty="0" smtClean="0"/>
              <a:t>Linear agglomeration multi-grid</a:t>
            </a:r>
          </a:p>
          <a:p>
            <a:pPr lvl="2"/>
            <a:r>
              <a:rPr lang="en-US" dirty="0" smtClean="0"/>
              <a:t>FSI (Fluid to structure)</a:t>
            </a:r>
          </a:p>
          <a:p>
            <a:pPr lvl="3"/>
            <a:r>
              <a:rPr lang="en-US" dirty="0" smtClean="0"/>
              <a:t>Explicit assignment</a:t>
            </a:r>
          </a:p>
          <a:p>
            <a:pPr lvl="2"/>
            <a:r>
              <a:rPr lang="en-US" dirty="0" smtClean="0"/>
              <a:t>Structure:</a:t>
            </a:r>
            <a:endParaRPr lang="en-US" sz="2800" dirty="0" smtClean="0"/>
          </a:p>
          <a:p>
            <a:pPr lvl="3"/>
            <a:r>
              <a:rPr lang="en-US" sz="1800" dirty="0" smtClean="0"/>
              <a:t>Implicit BDF2 newton iteration (direct inversion)</a:t>
            </a:r>
          </a:p>
          <a:p>
            <a:pPr lvl="2"/>
            <a:r>
              <a:rPr lang="en-US" dirty="0" smtClean="0"/>
              <a:t>FSI</a:t>
            </a:r>
            <a:r>
              <a:rPr lang="en-US" dirty="0"/>
              <a:t> </a:t>
            </a:r>
            <a:r>
              <a:rPr lang="en-US" dirty="0" smtClean="0"/>
              <a:t>(Structure to fluid)</a:t>
            </a:r>
          </a:p>
          <a:p>
            <a:pPr lvl="3"/>
            <a:r>
              <a:rPr lang="en-US" sz="1800" dirty="0" smtClean="0"/>
              <a:t>Explicit assignment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itav\Downloads\resflowfsi_fu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68" y="1773938"/>
            <a:ext cx="4045525" cy="35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sitav\Downloads\resflow_rig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5" y="1714362"/>
            <a:ext cx="4026635" cy="35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Analysis Convergence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10200"/>
            <a:ext cx="4509448" cy="123086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60 non-linear iterations per time step</a:t>
            </a:r>
          </a:p>
          <a:p>
            <a:r>
              <a:rPr lang="en-US" sz="2000" dirty="0" smtClean="0"/>
              <a:t>3 </a:t>
            </a:r>
            <a:r>
              <a:rPr lang="en-US" sz="2000" dirty="0" err="1" smtClean="0"/>
              <a:t>multigrid</a:t>
            </a:r>
            <a:r>
              <a:rPr lang="en-US" sz="2000" dirty="0" smtClean="0"/>
              <a:t> cycles/iteration</a:t>
            </a:r>
          </a:p>
          <a:p>
            <a:r>
              <a:rPr lang="en-US" sz="2000" dirty="0" smtClean="0"/>
              <a:t>Convergence by 2 orders of magnitude</a:t>
            </a:r>
          </a:p>
          <a:p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98938" y="1603814"/>
            <a:ext cx="289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Rigid blade convergence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9362" y="1600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Flexible blade convergence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43400" y="5410200"/>
            <a:ext cx="4800600" cy="1415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6 coupling cycles per time step</a:t>
            </a:r>
          </a:p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10 non-linear iterations/coupling with 3 multi-grid cycles/iteration</a:t>
            </a:r>
          </a:p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Convergence by 2 orders of magnitude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itav\Downloads\resmesh_coup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1681699"/>
            <a:ext cx="4783093" cy="42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sitav\Downloads\resbe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08" y="1683325"/>
            <a:ext cx="4763832" cy="424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Convergence continued…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5363" y="1600200"/>
            <a:ext cx="2890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Mesh convergence per time step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1563469"/>
            <a:ext cx="2890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CSD convergence per coupling per time step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2248" y="5824450"/>
            <a:ext cx="8673152" cy="9906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Mesh solves </a:t>
            </a:r>
            <a:r>
              <a:rPr lang="en-US" sz="1800" dirty="0" err="1" smtClean="0"/>
              <a:t>upto</a:t>
            </a:r>
            <a:r>
              <a:rPr lang="en-US" sz="1800" dirty="0" smtClean="0"/>
              <a:t> 60 iterations or 1x10</a:t>
            </a:r>
            <a:r>
              <a:rPr lang="en-US" sz="1800" baseline="30000" dirty="0" smtClean="0"/>
              <a:t>-9</a:t>
            </a:r>
            <a:r>
              <a:rPr lang="en-US" sz="1800" dirty="0"/>
              <a:t> </a:t>
            </a:r>
            <a:r>
              <a:rPr lang="en-US" sz="1800" dirty="0" smtClean="0"/>
              <a:t>(whichever earlier) per coupling </a:t>
            </a:r>
          </a:p>
          <a:p>
            <a:r>
              <a:rPr lang="en-US" sz="1800" dirty="0" smtClean="0"/>
              <a:t>Mesh convergence by 10 orders of magnitude per time step (6 coupling cycles)</a:t>
            </a:r>
          </a:p>
          <a:p>
            <a:r>
              <a:rPr lang="en-US" sz="1800" dirty="0" smtClean="0"/>
              <a:t>Beam convergence to machine precision (faster convergence)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22" y="4400550"/>
            <a:ext cx="3554804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sitav\Desktop\Asitav\AHS 2013\final_ahs2013\paper_final_ahs2013\figs\hart2_new\c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605593"/>
            <a:ext cx="4267200" cy="37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sitav\Desktop\Asitav\AHS 2013\final_ahs2013\paper_final_ahs2013\figs\hart2_new\ti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0201"/>
            <a:ext cx="4724399" cy="41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Blade Tip Time History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3887" y="5562600"/>
            <a:ext cx="289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Blade tip </a:t>
            </a:r>
            <a:r>
              <a:rPr lang="en-US" sz="1800" b="1" dirty="0" err="1" smtClean="0">
                <a:solidFill>
                  <a:srgbClr val="000099"/>
                </a:solidFill>
                <a:latin typeface="Arial"/>
              </a:rPr>
              <a:t>vs</a:t>
            </a: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 time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2248" y="6063734"/>
            <a:ext cx="5853751" cy="71806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Blade flaps to high values, but converges to a lower value after 3 revs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98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Surface </a:t>
            </a:r>
            <a:r>
              <a:rPr lang="en-US" sz="1800" b="1" dirty="0" err="1" smtClean="0">
                <a:solidFill>
                  <a:srgbClr val="000099"/>
                </a:solidFill>
                <a:latin typeface="Arial"/>
              </a:rPr>
              <a:t>Cp</a:t>
            </a:r>
            <a:endParaRPr lang="en-US" sz="1800" b="1" dirty="0" smtClean="0">
              <a:solidFill>
                <a:srgbClr val="000099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5345668"/>
            <a:ext cx="289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99"/>
                </a:solidFill>
                <a:latin typeface="Arial"/>
              </a:rPr>
              <a:t>B</a:t>
            </a: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lade flap over time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3400" y="3669268"/>
            <a:ext cx="100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Times New Roman"/>
              </a:rPr>
              <a:t>Flexible</a:t>
            </a:r>
            <a:endParaRPr lang="en-US" sz="18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3880" y="4507468"/>
            <a:ext cx="100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Times New Roman"/>
              </a:rPr>
              <a:t>Rigid</a:t>
            </a:r>
            <a:endParaRPr lang="en-US" sz="18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212068"/>
            <a:ext cx="22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3266" y="3162226"/>
            <a:ext cx="627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/>
              </a:rPr>
              <a:t>(m)</a:t>
            </a:r>
            <a:endParaRPr lang="en-US" sz="1600" b="1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61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itav\Downloads\cq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16" y="1630680"/>
            <a:ext cx="4527584" cy="40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sitav\Downloads\ct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7611"/>
            <a:ext cx="4558064" cy="405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Hart-II Performance Prediction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3887" y="5562600"/>
            <a:ext cx="289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Thrust </a:t>
            </a:r>
            <a:r>
              <a:rPr lang="en-US" sz="1800" b="1" dirty="0" err="1" smtClean="0">
                <a:solidFill>
                  <a:srgbClr val="000099"/>
                </a:solidFill>
                <a:latin typeface="Arial"/>
              </a:rPr>
              <a:t>vs</a:t>
            </a: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8763" y="5507768"/>
            <a:ext cx="289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Power </a:t>
            </a:r>
            <a:r>
              <a:rPr lang="en-US" sz="1800" b="1" dirty="0" err="1" smtClean="0">
                <a:solidFill>
                  <a:srgbClr val="000099"/>
                </a:solidFill>
                <a:latin typeface="Arial"/>
              </a:rPr>
              <a:t>vs</a:t>
            </a: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 time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2248" y="6063734"/>
            <a:ext cx="8139752" cy="71806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Reduced thrust (~2%) and power (~2.5%) predicted by coupled analysis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800000"/>
                </a:solidFill>
              </a:rPr>
              <a:t>Adjoint</a:t>
            </a:r>
            <a:r>
              <a:rPr lang="en-US" sz="4000" b="1" dirty="0" smtClean="0">
                <a:solidFill>
                  <a:srgbClr val="800000"/>
                </a:solidFill>
              </a:rPr>
              <a:t> Sensitivity Formulation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0010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Continuous vs. Discrete </a:t>
            </a:r>
            <a:r>
              <a:rPr lang="en-US" sz="2400" dirty="0" err="1"/>
              <a:t>Adjoint</a:t>
            </a:r>
            <a:r>
              <a:rPr lang="en-US" sz="2400" dirty="0"/>
              <a:t> Approaches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Continuous: Linearize then discretize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Discrete: Discretize then Linearize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Continuous Approach: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More flexible </a:t>
            </a:r>
            <a:r>
              <a:rPr lang="en-US" sz="2000" dirty="0" err="1"/>
              <a:t>adjoint</a:t>
            </a:r>
            <a:r>
              <a:rPr lang="en-US" sz="2000" dirty="0"/>
              <a:t> </a:t>
            </a:r>
            <a:r>
              <a:rPr lang="en-US" sz="2000" dirty="0" err="1"/>
              <a:t>discretizations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Framework for non-differentiable tasks (limiters)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Often invoked using flow solution as constraint using Lagrange multipliers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Discrete Approach: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Reproduces exact sensitivities of code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Verifiable through finite differences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Relatively simple implementation (but tedious)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Chain rule differentiation of analysis code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Transpose these </a:t>
            </a:r>
            <a:r>
              <a:rPr lang="en-US" sz="1800" dirty="0" smtClean="0"/>
              <a:t>derivatives </a:t>
            </a:r>
            <a:endParaRPr lang="en-US" sz="1800" dirty="0"/>
          </a:p>
          <a:p>
            <a:pPr lvl="3">
              <a:lnSpc>
                <a:spcPct val="80000"/>
              </a:lnSpc>
            </a:pPr>
            <a:r>
              <a:rPr lang="en-US" sz="1600" dirty="0"/>
              <a:t>(transpose and reverse order)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Includes boundary </a:t>
            </a:r>
            <a:r>
              <a:rPr lang="en-US" sz="1800" dirty="0" smtClean="0"/>
              <a:t>conditions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Automation possible (but use judiciously for efficiency reasons)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98286"/>
            <a:ext cx="3694387" cy="195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87" y="3107973"/>
            <a:ext cx="4741488" cy="106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637" y="1939004"/>
            <a:ext cx="3957424" cy="95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Aerodynamic Sensitivity: Tangent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0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Time-dependent objective function:		</a:t>
            </a:r>
          </a:p>
          <a:p>
            <a:endParaRPr lang="en-US" sz="2800" dirty="0"/>
          </a:p>
          <a:p>
            <a:r>
              <a:rPr lang="en-US" sz="2800" dirty="0" smtClean="0"/>
              <a:t>Linearizing w.r.t design variable ‘</a:t>
            </a:r>
            <a:r>
              <a:rPr lang="en-US" sz="2800" b="1" dirty="0" smtClean="0"/>
              <a:t>D</a:t>
            </a:r>
            <a:r>
              <a:rPr lang="en-US" sz="2800" dirty="0" smtClean="0"/>
              <a:t>’: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General expression for forward </a:t>
            </a:r>
            <a:r>
              <a:rPr lang="en-US" sz="2800" dirty="0"/>
              <a:t>linearization of objective function w.r.t design </a:t>
            </a:r>
            <a:r>
              <a:rPr lang="en-US" sz="2800" dirty="0" smtClean="0"/>
              <a:t>variables: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53340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Represents inner product over space and time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Aerodynamic Sensitivity: Tangent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57200" y="1564944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0" dirty="0">
                <a:latin typeface="+mj-lt"/>
              </a:rPr>
              <a:t>Constraint equation to be </a:t>
            </a:r>
            <a:r>
              <a:rPr lang="en-US" b="0" dirty="0" smtClean="0">
                <a:latin typeface="+mj-lt"/>
              </a:rPr>
              <a:t>satisfied: Implicit </a:t>
            </a:r>
            <a:r>
              <a:rPr lang="en-US" b="0" dirty="0">
                <a:latin typeface="+mj-lt"/>
              </a:rPr>
              <a:t>residual at each time-step.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481450" y="2833048"/>
            <a:ext cx="5614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0" dirty="0">
                <a:latin typeface="+mj-lt"/>
              </a:rPr>
              <a:t>Linearize w.r.t design variables using chain rule: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1502460" cy="36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35" y="3200400"/>
            <a:ext cx="2755165" cy="58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533400" y="4495800"/>
            <a:ext cx="55194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0" dirty="0">
                <a:latin typeface="+mj-lt"/>
              </a:rPr>
              <a:t>S</a:t>
            </a:r>
            <a:r>
              <a:rPr lang="en-US" b="0" dirty="0" smtClean="0">
                <a:latin typeface="+mj-lt"/>
              </a:rPr>
              <a:t>ystem of constraint equations for </a:t>
            </a:r>
            <a:r>
              <a:rPr lang="en-US" b="0" dirty="0">
                <a:latin typeface="+mj-lt"/>
              </a:rPr>
              <a:t>t</a:t>
            </a:r>
            <a:r>
              <a:rPr lang="en-US" b="0" dirty="0" smtClean="0">
                <a:latin typeface="+mj-lt"/>
              </a:rPr>
              <a:t>ime step </a:t>
            </a:r>
            <a:r>
              <a:rPr lang="en-US" b="0" i="1" dirty="0" smtClean="0">
                <a:latin typeface="+mj-lt"/>
              </a:rPr>
              <a:t>n</a:t>
            </a:r>
            <a:r>
              <a:rPr lang="en-US" b="0" dirty="0" smtClean="0">
                <a:latin typeface="+mj-lt"/>
              </a:rPr>
              <a:t>:</a:t>
            </a:r>
            <a:endParaRPr lang="en-US" b="0" dirty="0">
              <a:latin typeface="+mj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62200"/>
            <a:ext cx="4017818" cy="39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1952"/>
            <a:ext cx="4786115" cy="65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53200" y="1905000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3300"/>
                </a:solidFill>
              </a:rPr>
              <a:t>Mesh Motion Solver</a:t>
            </a:r>
            <a:endParaRPr lang="en-US" sz="2000" b="1" dirty="0">
              <a:solidFill>
                <a:srgbClr val="99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2343090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3300"/>
                </a:solidFill>
              </a:rPr>
              <a:t>Flow Solver</a:t>
            </a:r>
            <a:endParaRPr lang="en-US" sz="2000" b="1" dirty="0">
              <a:solidFill>
                <a:srgbClr val="9933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943475"/>
            <a:ext cx="51911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8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Aero Sensitivity: Tangent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57200" y="1564944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0" dirty="0">
                <a:latin typeface="+mj-lt"/>
              </a:rPr>
              <a:t>Constraint equation to be </a:t>
            </a:r>
            <a:r>
              <a:rPr lang="en-US" b="0" dirty="0" smtClean="0">
                <a:latin typeface="+mj-lt"/>
              </a:rPr>
              <a:t>satisfied: Implicit </a:t>
            </a:r>
            <a:r>
              <a:rPr lang="en-US" b="0" dirty="0">
                <a:latin typeface="+mj-lt"/>
              </a:rPr>
              <a:t>residual at each time-step.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481450" y="3409890"/>
            <a:ext cx="41378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0" dirty="0" smtClean="0">
                <a:latin typeface="+mj-lt"/>
              </a:rPr>
              <a:t>Writing in generalized matrix form:</a:t>
            </a:r>
            <a:endParaRPr lang="en-US" b="0" dirty="0">
              <a:latin typeface="+mj-lt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52" y="3759990"/>
            <a:ext cx="4793248" cy="195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200" y="5715000"/>
            <a:ext cx="344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93300"/>
                </a:solidFill>
              </a:rPr>
              <a:t>Equations dependent</a:t>
            </a:r>
            <a:r>
              <a:rPr lang="en-US" sz="2000" dirty="0" smtClean="0">
                <a:solidFill>
                  <a:srgbClr val="993300"/>
                </a:solidFill>
              </a:rPr>
              <a:t> on </a:t>
            </a:r>
            <a:r>
              <a:rPr lang="en-US" sz="2000" b="1" dirty="0" smtClean="0">
                <a:solidFill>
                  <a:srgbClr val="993300"/>
                </a:solidFill>
              </a:rPr>
              <a:t>D</a:t>
            </a:r>
            <a:endParaRPr lang="en-US" sz="1600" dirty="0">
              <a:solidFill>
                <a:srgbClr val="993300"/>
              </a:solidFill>
            </a:endParaRPr>
          </a:p>
        </p:txBody>
      </p:sp>
      <p:sp>
        <p:nvSpPr>
          <p:cNvPr id="19" name="Bent-Up Arrow 18"/>
          <p:cNvSpPr/>
          <p:nvPr/>
        </p:nvSpPr>
        <p:spPr>
          <a:xfrm>
            <a:off x="3524250" y="5757044"/>
            <a:ext cx="3181350" cy="26498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457200" y="6229290"/>
            <a:ext cx="70519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0" dirty="0" smtClean="0">
                <a:latin typeface="+mj-lt"/>
              </a:rPr>
              <a:t>Solution involves integrating forward over entire time domain</a:t>
            </a:r>
            <a:endParaRPr lang="en-US" b="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95475"/>
            <a:ext cx="51911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743200" y="3759990"/>
            <a:ext cx="685800" cy="9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98192" y="4276278"/>
            <a:ext cx="1066800" cy="7804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65349"/>
              </p:ext>
            </p:extLst>
          </p:nvPr>
        </p:nvGraphicFramePr>
        <p:xfrm>
          <a:off x="853094" y="4758697"/>
          <a:ext cx="745098" cy="596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47" name="Equation" r:id="rId6" imgW="253800" imgH="203040" progId="Equation.3">
                  <p:embed/>
                </p:oleObj>
              </mc:Choice>
              <mc:Fallback>
                <p:oleObj name="Equation" r:id="rId6" imgW="2538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3094" y="4758697"/>
                        <a:ext cx="745098" cy="596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748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65" y="5677940"/>
            <a:ext cx="37242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30" y="3769995"/>
            <a:ext cx="37147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600200"/>
            <a:ext cx="47053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Aero </a:t>
            </a:r>
            <a:r>
              <a:rPr lang="en-US" b="1" dirty="0" err="1" smtClean="0">
                <a:solidFill>
                  <a:srgbClr val="800000"/>
                </a:solidFill>
              </a:rPr>
              <a:t>Sensitivitiy</a:t>
            </a:r>
            <a:r>
              <a:rPr lang="en-US" b="1" dirty="0" smtClean="0">
                <a:solidFill>
                  <a:srgbClr val="800000"/>
                </a:solidFill>
              </a:rPr>
              <a:t>: </a:t>
            </a:r>
            <a:r>
              <a:rPr lang="en-US" b="1" dirty="0" err="1">
                <a:solidFill>
                  <a:srgbClr val="800000"/>
                </a:solidFill>
              </a:rPr>
              <a:t>Adjoint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72225" cy="45259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Adjoint</a:t>
            </a:r>
            <a:r>
              <a:rPr lang="en-US" dirty="0"/>
              <a:t> equations: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 </a:t>
            </a:r>
            <a:r>
              <a:rPr lang="en-US" dirty="0" err="1" smtClean="0"/>
              <a:t>adjoint</a:t>
            </a:r>
            <a:r>
              <a:rPr lang="en-US" dirty="0" smtClean="0"/>
              <a:t> system:</a:t>
            </a:r>
          </a:p>
          <a:p>
            <a:endParaRPr lang="en-US" dirty="0" smtClean="0"/>
          </a:p>
          <a:p>
            <a:r>
              <a:rPr lang="en-US" dirty="0" smtClean="0"/>
              <a:t>Finally objective sensitivity: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3439180"/>
            <a:ext cx="405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3300"/>
                </a:solidFill>
              </a:rPr>
              <a:t>Equations independent</a:t>
            </a:r>
            <a:r>
              <a:rPr lang="en-US" sz="2400" dirty="0" smtClean="0">
                <a:solidFill>
                  <a:srgbClr val="993300"/>
                </a:solidFill>
              </a:rPr>
              <a:t> of </a:t>
            </a:r>
            <a:r>
              <a:rPr lang="en-US" sz="2400" b="1" dirty="0" smtClean="0">
                <a:solidFill>
                  <a:srgbClr val="993300"/>
                </a:solidFill>
              </a:rPr>
              <a:t>D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0" name="Bent-Up Arrow 9"/>
          <p:cNvSpPr/>
          <p:nvPr/>
        </p:nvSpPr>
        <p:spPr>
          <a:xfrm>
            <a:off x="4434840" y="3514532"/>
            <a:ext cx="4114800" cy="26498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480586" y="2438400"/>
            <a:ext cx="40302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0" dirty="0" smtClean="0">
                <a:latin typeface="+mj-lt"/>
              </a:rPr>
              <a:t>Solution involves integrating </a:t>
            </a:r>
          </a:p>
          <a:p>
            <a:pPr eaLnBrk="1" hangingPunct="1"/>
            <a:r>
              <a:rPr lang="en-US" b="0" dirty="0" smtClean="0">
                <a:latin typeface="+mj-lt"/>
              </a:rPr>
              <a:t>backward over entire time domain</a:t>
            </a:r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780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Structural Sensitivity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Objective function L,</a:t>
            </a:r>
          </a:p>
          <a:p>
            <a:r>
              <a:rPr lang="en-US" dirty="0" smtClean="0"/>
              <a:t>Constraint: </a:t>
            </a:r>
          </a:p>
          <a:p>
            <a:endParaRPr lang="en-US" dirty="0" smtClean="0"/>
          </a:p>
          <a:p>
            <a:r>
              <a:rPr lang="en-US" dirty="0" smtClean="0"/>
              <a:t>Tangent:</a:t>
            </a:r>
          </a:p>
          <a:p>
            <a:endParaRPr lang="en-US" dirty="0"/>
          </a:p>
          <a:p>
            <a:r>
              <a:rPr lang="en-US" dirty="0" err="1" smtClean="0"/>
              <a:t>Adjoint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‘</a:t>
            </a:r>
            <a:r>
              <a:rPr lang="en-US" b="1" dirty="0" smtClean="0"/>
              <a:t>D</a:t>
            </a:r>
            <a:r>
              <a:rPr lang="en-US" dirty="0" smtClean="0"/>
              <a:t>’ can be structural or geometric shape parameters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68440"/>
            <a:ext cx="1009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9584"/>
            <a:ext cx="20288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0"/>
            <a:ext cx="38779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0"/>
            <a:ext cx="2638426" cy="10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85" y="2209800"/>
            <a:ext cx="1832515" cy="49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710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17" y="3200400"/>
            <a:ext cx="2595778" cy="18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1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4" y="3657600"/>
            <a:ext cx="4726218" cy="69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52" y="2575560"/>
            <a:ext cx="3642360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Fully Coupled Fluid-Structure Analysis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General solution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89342"/>
            <a:ext cx="5048534" cy="213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Brace 4"/>
          <p:cNvSpPr/>
          <p:nvPr/>
        </p:nvSpPr>
        <p:spPr>
          <a:xfrm>
            <a:off x="5181600" y="2590800"/>
            <a:ext cx="304800" cy="282347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19599" y="2743200"/>
            <a:ext cx="16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Mesh: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41207" y="3124200"/>
            <a:ext cx="16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Flow: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400" y="37338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force transfer: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6494" y="4419600"/>
            <a:ext cx="165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Structure: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95400" y="5029200"/>
            <a:ext cx="418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Blade deformation transfer: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76672" y="2590800"/>
            <a:ext cx="3261815" cy="1066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7200" y="2826226"/>
            <a:ext cx="3581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+mj-lt"/>
              </a:rPr>
              <a:t>Flow and mesh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10200" y="3657600"/>
            <a:ext cx="3581399" cy="7006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53200" y="4343400"/>
            <a:ext cx="2514600" cy="576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53200" y="4909610"/>
            <a:ext cx="2514600" cy="576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57200" y="2743200"/>
            <a:ext cx="3581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+mj-lt"/>
              </a:rPr>
              <a:t>Force transfer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0103" y="2831812"/>
            <a:ext cx="3581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+mj-lt"/>
              </a:rPr>
              <a:t>Structure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451" y="2743200"/>
            <a:ext cx="49285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+mj-lt"/>
              </a:rPr>
              <a:t>Blade deformation transfer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1" y="3657600"/>
            <a:ext cx="41437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77" y="3810000"/>
            <a:ext cx="2738399" cy="57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453179" y="1981200"/>
            <a:ext cx="2550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Per coupling cycle</a:t>
            </a:r>
            <a:endParaRPr lang="en-US" sz="2000" b="1" dirty="0"/>
          </a:p>
        </p:txBody>
      </p:sp>
      <p:sp>
        <p:nvSpPr>
          <p:cNvPr id="7" name="Bent-Up Arrow 6"/>
          <p:cNvSpPr/>
          <p:nvPr/>
        </p:nvSpPr>
        <p:spPr>
          <a:xfrm flipV="1">
            <a:off x="4879984" y="2206153"/>
            <a:ext cx="2427596" cy="23224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7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71725"/>
            <a:ext cx="2819400" cy="245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Fully Coupled Fluid-Structure Sensitivity: Tangent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Functional sensitivity:</a:t>
            </a:r>
          </a:p>
          <a:p>
            <a:endParaRPr lang="en-US" dirty="0"/>
          </a:p>
          <a:p>
            <a:r>
              <a:rPr lang="en-US" dirty="0" smtClean="0"/>
              <a:t>Solve: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08007"/>
            <a:ext cx="2819400" cy="245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97" y="2819400"/>
            <a:ext cx="769818" cy="163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29200"/>
            <a:ext cx="44291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2408007"/>
            <a:ext cx="2819400" cy="8685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0"/>
            <a:ext cx="35337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09800" y="3276601"/>
            <a:ext cx="2819400" cy="3607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47216"/>
            <a:ext cx="5029200" cy="189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09800" y="3657600"/>
            <a:ext cx="2819400" cy="797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5743575"/>
            <a:ext cx="22383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09800" y="4495800"/>
            <a:ext cx="2819400" cy="3607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490971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Mesh and Flow</a:t>
            </a:r>
            <a:endParaRPr lang="en-US" sz="2400" b="1" dirty="0">
              <a:solidFill>
                <a:srgbClr val="9933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5338083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Surface force sensitivity</a:t>
            </a:r>
            <a:endParaRPr lang="en-US" sz="2400" b="1" dirty="0">
              <a:solidFill>
                <a:srgbClr val="9933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44" y="5121639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Force transfer and Structure</a:t>
            </a:r>
            <a:endParaRPr lang="en-US" sz="2400" b="1" dirty="0">
              <a:solidFill>
                <a:srgbClr val="9933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569149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  <a:latin typeface="+mj-lt"/>
              </a:rPr>
              <a:t>Deformation transfer</a:t>
            </a:r>
            <a:endParaRPr lang="en-US" sz="2400" b="1" dirty="0">
              <a:solidFill>
                <a:srgbClr val="9933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32766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Per coupling</a:t>
            </a:r>
          </a:p>
          <a:p>
            <a:pPr algn="ctr"/>
            <a:r>
              <a:rPr lang="en-US" sz="2400" b="1" dirty="0" smtClean="0"/>
              <a:t>cycle</a:t>
            </a:r>
            <a:endParaRPr lang="en-US" sz="2400" b="1" dirty="0"/>
          </a:p>
        </p:txBody>
      </p:sp>
      <p:sp>
        <p:nvSpPr>
          <p:cNvPr id="10" name="Left Arrow 9"/>
          <p:cNvSpPr/>
          <p:nvPr/>
        </p:nvSpPr>
        <p:spPr>
          <a:xfrm>
            <a:off x="6257925" y="3505200"/>
            <a:ext cx="752475" cy="2488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18" y="1600201"/>
            <a:ext cx="204337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71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5" grpId="0"/>
      <p:bldP spid="5" grpId="1"/>
      <p:bldP spid="17" grpId="0"/>
      <p:bldP spid="17" grpId="1"/>
      <p:bldP spid="18" grpId="0"/>
      <p:bldP spid="18" grpId="1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Fully Coupled Fluid-Structure Sensitivity: </a:t>
            </a:r>
            <a:r>
              <a:rPr lang="en-US" b="1" dirty="0" err="1" smtClean="0">
                <a:solidFill>
                  <a:srgbClr val="800000"/>
                </a:solidFill>
              </a:rPr>
              <a:t>Adjoint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Solve: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45776"/>
            <a:ext cx="3223164" cy="267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953000"/>
            <a:ext cx="24765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65696" y="3937957"/>
            <a:ext cx="2667000" cy="434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4572000"/>
            <a:ext cx="58959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460008" y="3082689"/>
            <a:ext cx="2667000" cy="817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5157787"/>
            <a:ext cx="22383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452048" y="2631744"/>
            <a:ext cx="2667000" cy="434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52048" y="1779896"/>
            <a:ext cx="2667000" cy="817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4605"/>
            <a:ext cx="904885" cy="244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4552950"/>
            <a:ext cx="61150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29475" y="2514600"/>
            <a:ext cx="191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Per coupling</a:t>
            </a:r>
          </a:p>
          <a:p>
            <a:pPr algn="ctr"/>
            <a:r>
              <a:rPr lang="en-US" sz="2400" b="1" dirty="0" smtClean="0"/>
              <a:t>cycle</a:t>
            </a:r>
            <a:endParaRPr lang="en-US" sz="2400" b="1" dirty="0"/>
          </a:p>
        </p:txBody>
      </p:sp>
      <p:sp>
        <p:nvSpPr>
          <p:cNvPr id="17" name="Left Arrow 16"/>
          <p:cNvSpPr/>
          <p:nvPr/>
        </p:nvSpPr>
        <p:spPr>
          <a:xfrm>
            <a:off x="6638925" y="2895600"/>
            <a:ext cx="752475" cy="2488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8" grpId="0" animBg="1"/>
      <p:bldP spid="18" grpId="1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Coupling Schematic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96097" y="1850409"/>
            <a:ext cx="3696224" cy="1433827"/>
            <a:chOff x="709448" y="3042318"/>
            <a:chExt cx="3694397" cy="2287735"/>
          </a:xfrm>
        </p:grpSpPr>
        <p:sp>
          <p:nvSpPr>
            <p:cNvPr id="5" name="Rectangle 4"/>
            <p:cNvSpPr/>
            <p:nvPr/>
          </p:nvSpPr>
          <p:spPr bwMode="auto">
            <a:xfrm>
              <a:off x="709448" y="3972910"/>
              <a:ext cx="860544" cy="4702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1800" b="1" dirty="0" smtClean="0">
                  <a:solidFill>
                    <a:prstClr val="black"/>
                  </a:solidFill>
                </a:rPr>
                <a:t>CFD</a:t>
              </a:r>
              <a:endParaRPr lang="en-US" sz="22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543301" y="3957144"/>
              <a:ext cx="860544" cy="4702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1800" b="1" dirty="0" smtClean="0">
                  <a:solidFill>
                    <a:prstClr val="black"/>
                  </a:solidFill>
                </a:rPr>
                <a:t>CSD</a:t>
              </a:r>
              <a:endParaRPr lang="en-US" sz="22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7" name="Elbow Connector 6"/>
            <p:cNvCxnSpPr/>
            <p:nvPr/>
          </p:nvCxnSpPr>
          <p:spPr bwMode="auto">
            <a:xfrm flipV="1">
              <a:off x="1139721" y="3383941"/>
              <a:ext cx="752141" cy="573204"/>
            </a:xfrm>
            <a:prstGeom prst="bentConnector3">
              <a:avLst>
                <a:gd name="adj1" fmla="val -4498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1837292" y="3042318"/>
              <a:ext cx="1493784" cy="589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Force (F)</a:t>
              </a:r>
              <a:endParaRPr lang="en-US" sz="1800" b="1" dirty="0">
                <a:solidFill>
                  <a:prstClr val="black"/>
                </a:solidFill>
                <a:latin typeface="Times New Roman"/>
              </a:endParaRPr>
            </a:p>
          </p:txBody>
        </p:sp>
        <p:cxnSp>
          <p:nvCxnSpPr>
            <p:cNvPr id="9" name="Elbow Connector 8"/>
            <p:cNvCxnSpPr/>
            <p:nvPr/>
          </p:nvCxnSpPr>
          <p:spPr bwMode="auto">
            <a:xfrm>
              <a:off x="3137341" y="3344867"/>
              <a:ext cx="978118" cy="596511"/>
            </a:xfrm>
            <a:prstGeom prst="bentConnector3">
              <a:avLst>
                <a:gd name="adj1" fmla="val 99967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Elbow Connector 9"/>
            <p:cNvCxnSpPr>
              <a:endCxn id="5" idx="2"/>
            </p:cNvCxnSpPr>
            <p:nvPr/>
          </p:nvCxnSpPr>
          <p:spPr bwMode="auto">
            <a:xfrm rot="10800000">
              <a:off x="1139721" y="4443174"/>
              <a:ext cx="1114749" cy="433626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730953" y="4298803"/>
              <a:ext cx="1662671" cy="103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 Deformation (X</a:t>
              </a:r>
              <a:r>
                <a:rPr lang="en-US" sz="1800" b="1" baseline="-25000" dirty="0">
                  <a:solidFill>
                    <a:prstClr val="black"/>
                  </a:solidFill>
                  <a:latin typeface="Times New Roman"/>
                </a:rPr>
                <a:t>S</a:t>
              </a: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)</a:t>
              </a:r>
              <a:endParaRPr lang="en-US" sz="1800" b="1" dirty="0">
                <a:solidFill>
                  <a:prstClr val="black"/>
                </a:solidFill>
                <a:latin typeface="Times New Roman"/>
              </a:endParaRPr>
            </a:p>
          </p:txBody>
        </p:sp>
        <p:cxnSp>
          <p:nvCxnSpPr>
            <p:cNvPr id="12" name="Elbow Connector 11"/>
            <p:cNvCxnSpPr/>
            <p:nvPr/>
          </p:nvCxnSpPr>
          <p:spPr bwMode="auto">
            <a:xfrm rot="10800000" flipV="1">
              <a:off x="2916621" y="4492602"/>
              <a:ext cx="1198838" cy="384198"/>
            </a:xfrm>
            <a:prstGeom prst="bentConnector3">
              <a:avLst>
                <a:gd name="adj1" fmla="val -1288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Rectangle 12"/>
            <p:cNvSpPr/>
            <p:nvPr/>
          </p:nvSpPr>
          <p:spPr bwMode="auto">
            <a:xfrm>
              <a:off x="1860682" y="3670543"/>
              <a:ext cx="1493782" cy="7568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2800" b="1" dirty="0" smtClean="0">
                  <a:solidFill>
                    <a:srgbClr val="008000"/>
                  </a:solidFill>
                </a:rPr>
                <a:t>Analysis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96097" y="3733799"/>
            <a:ext cx="3696224" cy="1241166"/>
            <a:chOff x="709448" y="5184229"/>
            <a:chExt cx="3694397" cy="198033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09448" y="6027717"/>
              <a:ext cx="860544" cy="4702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1800" b="1" dirty="0" smtClean="0">
                  <a:solidFill>
                    <a:prstClr val="black"/>
                  </a:solidFill>
                </a:rPr>
                <a:t>CFD</a:t>
              </a:r>
              <a:endParaRPr lang="en-US" sz="22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543301" y="6011951"/>
              <a:ext cx="860544" cy="4702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1800" b="1" dirty="0" smtClean="0">
                  <a:solidFill>
                    <a:prstClr val="black"/>
                  </a:solidFill>
                </a:rPr>
                <a:t>CSD</a:t>
              </a:r>
              <a:endParaRPr lang="en-US" sz="22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7" name="Elbow Connector 16"/>
            <p:cNvCxnSpPr/>
            <p:nvPr/>
          </p:nvCxnSpPr>
          <p:spPr bwMode="auto">
            <a:xfrm flipV="1">
              <a:off x="1139721" y="5438748"/>
              <a:ext cx="752141" cy="573204"/>
            </a:xfrm>
            <a:prstGeom prst="bentConnector3">
              <a:avLst>
                <a:gd name="adj1" fmla="val -4498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1870377" y="5184229"/>
              <a:ext cx="1493784" cy="589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(</a:t>
              </a:r>
              <a:r>
                <a:rPr lang="en-US" sz="1800" b="1" dirty="0" err="1" smtClean="0">
                  <a:solidFill>
                    <a:prstClr val="black"/>
                  </a:solidFill>
                  <a:latin typeface="Times New Roman"/>
                </a:rPr>
                <a:t>dF</a:t>
              </a: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/</a:t>
              </a:r>
              <a:r>
                <a:rPr lang="en-US" sz="1800" b="1" dirty="0" err="1" smtClean="0">
                  <a:solidFill>
                    <a:prstClr val="black"/>
                  </a:solidFill>
                  <a:latin typeface="Times New Roman"/>
                </a:rPr>
                <a:t>dD</a:t>
              </a: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)</a:t>
              </a:r>
              <a:endParaRPr lang="en-US" sz="1800" b="1" dirty="0">
                <a:solidFill>
                  <a:prstClr val="black"/>
                </a:solidFill>
                <a:latin typeface="Times New Roman"/>
              </a:endParaRPr>
            </a:p>
          </p:txBody>
        </p:sp>
        <p:cxnSp>
          <p:nvCxnSpPr>
            <p:cNvPr id="19" name="Elbow Connector 18"/>
            <p:cNvCxnSpPr/>
            <p:nvPr/>
          </p:nvCxnSpPr>
          <p:spPr bwMode="auto">
            <a:xfrm>
              <a:off x="3137341" y="5399674"/>
              <a:ext cx="978118" cy="596511"/>
            </a:xfrm>
            <a:prstGeom prst="bentConnector3">
              <a:avLst>
                <a:gd name="adj1" fmla="val 99967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Elbow Connector 19"/>
            <p:cNvCxnSpPr/>
            <p:nvPr/>
          </p:nvCxnSpPr>
          <p:spPr bwMode="auto">
            <a:xfrm rot="10800000">
              <a:off x="1126080" y="6541533"/>
              <a:ext cx="1042693" cy="371944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1854465" y="6575279"/>
              <a:ext cx="1526825" cy="589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 (</a:t>
              </a:r>
              <a:r>
                <a:rPr lang="en-US" sz="1800" b="1" dirty="0" err="1" smtClean="0">
                  <a:solidFill>
                    <a:prstClr val="black"/>
                  </a:solidFill>
                  <a:latin typeface="Times New Roman"/>
                </a:rPr>
                <a:t>dX</a:t>
              </a:r>
              <a:r>
                <a:rPr lang="en-US" sz="1800" b="1" baseline="-25000" dirty="0" err="1" smtClean="0">
                  <a:solidFill>
                    <a:prstClr val="black"/>
                  </a:solidFill>
                  <a:latin typeface="Times New Roman"/>
                </a:rPr>
                <a:t>S</a:t>
              </a: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/</a:t>
              </a:r>
              <a:r>
                <a:rPr lang="en-US" sz="1800" b="1" dirty="0" err="1" smtClean="0">
                  <a:solidFill>
                    <a:prstClr val="black"/>
                  </a:solidFill>
                  <a:latin typeface="Times New Roman"/>
                </a:rPr>
                <a:t>dD</a:t>
              </a: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)</a:t>
              </a:r>
              <a:endParaRPr lang="en-US" sz="1800" b="1" dirty="0">
                <a:solidFill>
                  <a:prstClr val="black"/>
                </a:solidFill>
                <a:latin typeface="Times New Roman"/>
              </a:endParaRPr>
            </a:p>
          </p:txBody>
        </p:sp>
        <p:cxnSp>
          <p:nvCxnSpPr>
            <p:cNvPr id="22" name="Elbow Connector 21"/>
            <p:cNvCxnSpPr/>
            <p:nvPr/>
          </p:nvCxnSpPr>
          <p:spPr bwMode="auto">
            <a:xfrm rot="10800000" flipV="1">
              <a:off x="3137341" y="6547405"/>
              <a:ext cx="978119" cy="322515"/>
            </a:xfrm>
            <a:prstGeom prst="bentConnector3">
              <a:avLst>
                <a:gd name="adj1" fmla="val -206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Rectangle 22"/>
            <p:cNvSpPr/>
            <p:nvPr/>
          </p:nvSpPr>
          <p:spPr bwMode="auto">
            <a:xfrm>
              <a:off x="1891857" y="5821001"/>
              <a:ext cx="1493782" cy="7568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2800" b="1" dirty="0" smtClean="0">
                  <a:solidFill>
                    <a:srgbClr val="008000"/>
                  </a:solidFill>
                </a:rPr>
                <a:t>Tangent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04526" y="5410199"/>
            <a:ext cx="3743873" cy="1242277"/>
            <a:chOff x="694336" y="6790231"/>
            <a:chExt cx="3742022" cy="1982109"/>
          </a:xfrm>
        </p:grpSpPr>
        <p:sp>
          <p:nvSpPr>
            <p:cNvPr id="25" name="Rectangle 24"/>
            <p:cNvSpPr/>
            <p:nvPr/>
          </p:nvSpPr>
          <p:spPr bwMode="auto">
            <a:xfrm>
              <a:off x="694336" y="7527826"/>
              <a:ext cx="860544" cy="4702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1800" b="1" dirty="0" smtClean="0">
                  <a:solidFill>
                    <a:prstClr val="black"/>
                  </a:solidFill>
                </a:rPr>
                <a:t>CFD</a:t>
              </a:r>
              <a:endParaRPr lang="en-US" sz="22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575814" y="7519377"/>
              <a:ext cx="860544" cy="4702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1800" b="1" dirty="0" smtClean="0">
                  <a:solidFill>
                    <a:prstClr val="black"/>
                  </a:solidFill>
                </a:rPr>
                <a:t>CSD</a:t>
              </a:r>
              <a:endParaRPr lang="en-US" sz="2200" b="1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27" name="Elbow Connector 26"/>
            <p:cNvCxnSpPr/>
            <p:nvPr/>
          </p:nvCxnSpPr>
          <p:spPr bwMode="auto">
            <a:xfrm>
              <a:off x="1007491" y="8034140"/>
              <a:ext cx="1240054" cy="451946"/>
            </a:xfrm>
            <a:prstGeom prst="bentConnector3">
              <a:avLst>
                <a:gd name="adj1" fmla="val -695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1923002" y="6790231"/>
              <a:ext cx="982725" cy="589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    Ʌ</a:t>
              </a:r>
              <a:r>
                <a:rPr lang="en-US" sz="1800" b="1" baseline="-25000" dirty="0" smtClean="0">
                  <a:solidFill>
                    <a:prstClr val="black"/>
                  </a:solidFill>
                  <a:latin typeface="Times New Roman"/>
                </a:rPr>
                <a:t>F</a:t>
              </a:r>
              <a:endParaRPr lang="en-US" sz="1800" b="1" dirty="0">
                <a:solidFill>
                  <a:prstClr val="black"/>
                </a:solidFill>
                <a:latin typeface="Times New Roman"/>
              </a:endParaRPr>
            </a:p>
          </p:txBody>
        </p:sp>
        <p:cxnSp>
          <p:nvCxnSpPr>
            <p:cNvPr id="29" name="Elbow Connector 28"/>
            <p:cNvCxnSpPr/>
            <p:nvPr/>
          </p:nvCxnSpPr>
          <p:spPr bwMode="auto">
            <a:xfrm rot="10800000" flipV="1">
              <a:off x="1014418" y="7144437"/>
              <a:ext cx="1240053" cy="374940"/>
            </a:xfrm>
            <a:prstGeom prst="bentConnector3">
              <a:avLst>
                <a:gd name="adj1" fmla="val 99927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Elbow Connector 29"/>
            <p:cNvCxnSpPr/>
            <p:nvPr/>
          </p:nvCxnSpPr>
          <p:spPr bwMode="auto">
            <a:xfrm flipV="1">
              <a:off x="2893079" y="7991849"/>
              <a:ext cx="1273998" cy="467712"/>
            </a:xfrm>
            <a:prstGeom prst="bentConnector3">
              <a:avLst>
                <a:gd name="adj1" fmla="val 100092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1963926" y="8183054"/>
              <a:ext cx="1015767" cy="589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Times New Roman"/>
                </a:rPr>
                <a:t>    Ʌ</a:t>
              </a:r>
              <a:r>
                <a:rPr lang="en-US" sz="1800" b="1" baseline="-25000" dirty="0" err="1" smtClean="0">
                  <a:solidFill>
                    <a:prstClr val="black"/>
                  </a:solidFill>
                  <a:latin typeface="Times New Roman"/>
                </a:rPr>
                <a:t>Xs</a:t>
              </a:r>
              <a:endParaRPr lang="en-US" sz="1800" b="1" baseline="-25000" dirty="0">
                <a:solidFill>
                  <a:prstClr val="black"/>
                </a:solidFill>
                <a:latin typeface="Times New Roman"/>
              </a:endParaRPr>
            </a:p>
          </p:txBody>
        </p:sp>
        <p:cxnSp>
          <p:nvCxnSpPr>
            <p:cNvPr id="32" name="Elbow Connector 31"/>
            <p:cNvCxnSpPr/>
            <p:nvPr/>
          </p:nvCxnSpPr>
          <p:spPr bwMode="auto">
            <a:xfrm rot="10800000">
              <a:off x="2788978" y="7144439"/>
              <a:ext cx="1378099" cy="328846"/>
            </a:xfrm>
            <a:prstGeom prst="bentConnector3">
              <a:avLst>
                <a:gd name="adj1" fmla="val 1026"/>
              </a:avLst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Rectangle 32"/>
            <p:cNvSpPr/>
            <p:nvPr/>
          </p:nvSpPr>
          <p:spPr bwMode="auto">
            <a:xfrm>
              <a:off x="1933896" y="7470116"/>
              <a:ext cx="1428210" cy="7634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54075" eaLnBrk="0" hangingPunct="0"/>
              <a:r>
                <a:rPr lang="en-US" sz="2800" b="1" dirty="0" err="1" smtClean="0">
                  <a:solidFill>
                    <a:srgbClr val="008000"/>
                  </a:solidFill>
                </a:rPr>
                <a:t>Adjoint</a:t>
              </a:r>
              <a:endParaRPr lang="en-US" sz="2800" b="1" dirty="0" smtClean="0">
                <a:solidFill>
                  <a:srgbClr val="008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09800" y="2069068"/>
            <a:ext cx="76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993300"/>
                </a:solidFill>
                <a:latin typeface="Times New Roman"/>
              </a:rPr>
              <a:t>Start</a:t>
            </a:r>
            <a:endParaRPr lang="en-US" sz="1800" dirty="0">
              <a:solidFill>
                <a:srgbClr val="993300"/>
              </a:solidFill>
              <a:latin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0634" y="2754868"/>
            <a:ext cx="76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993300"/>
                </a:solidFill>
                <a:latin typeface="Times New Roman"/>
              </a:rPr>
              <a:t>End</a:t>
            </a:r>
            <a:endParaRPr lang="en-US" sz="1800" dirty="0">
              <a:solidFill>
                <a:srgbClr val="993300"/>
              </a:solidFill>
              <a:latin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3886200"/>
            <a:ext cx="76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993300"/>
                </a:solidFill>
                <a:latin typeface="Times New Roman"/>
              </a:rPr>
              <a:t>Start</a:t>
            </a:r>
            <a:endParaRPr lang="en-US" sz="1800" dirty="0">
              <a:solidFill>
                <a:srgbClr val="993300"/>
              </a:solidFill>
              <a:latin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6834" y="4572000"/>
            <a:ext cx="76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993300"/>
                </a:solidFill>
                <a:latin typeface="Times New Roman"/>
              </a:rPr>
              <a:t>End</a:t>
            </a:r>
            <a:endParaRPr lang="en-US" sz="1800" dirty="0">
              <a:solidFill>
                <a:srgbClr val="993300"/>
              </a:solidFill>
              <a:latin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43600" y="5486400"/>
            <a:ext cx="76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993300"/>
                </a:solidFill>
                <a:latin typeface="Times New Roman"/>
              </a:rPr>
              <a:t>Start</a:t>
            </a:r>
            <a:endParaRPr lang="en-US" sz="1800" dirty="0">
              <a:solidFill>
                <a:srgbClr val="993300"/>
              </a:solidFill>
              <a:latin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4434" y="6172200"/>
            <a:ext cx="76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993300"/>
                </a:solidFill>
                <a:latin typeface="Times New Roman"/>
              </a:rPr>
              <a:t>End</a:t>
            </a:r>
            <a:endParaRPr lang="en-US" sz="1800" dirty="0">
              <a:solidFill>
                <a:srgbClr val="993300"/>
              </a:solidFill>
              <a:latin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200" y="3048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Same data structures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81800" y="44268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Same solution strategy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sitav\Desktop\Asitav\AHS 2013\final_ahs2013\paper_final_ahs2013\figs_kmani\overl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4914"/>
            <a:ext cx="3981450" cy="361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sitav\Desktop\Asitav\AHS 2013\final_ahs2013\paper_final_ahs2013\figs_kmani\se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" y="1645684"/>
            <a:ext cx="4774446" cy="36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Blade Geometry </a:t>
            </a:r>
            <a:r>
              <a:rPr lang="en-US" b="1" dirty="0" err="1" smtClean="0">
                <a:solidFill>
                  <a:srgbClr val="800000"/>
                </a:solidFill>
              </a:rPr>
              <a:t>Parametrization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736068"/>
            <a:ext cx="335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Hicks-</a:t>
            </a:r>
            <a:r>
              <a:rPr lang="en-US" sz="1800" b="1" dirty="0" err="1" smtClean="0">
                <a:solidFill>
                  <a:srgbClr val="000099"/>
                </a:solidFill>
                <a:latin typeface="Arial"/>
              </a:rPr>
              <a:t>Henne</a:t>
            </a: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Arial"/>
              </a:rPr>
              <a:t>b</a:t>
            </a: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ump functions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9763" y="1524000"/>
            <a:ext cx="2890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Structured blade mesh overlap with CFD mesh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5181600"/>
            <a:ext cx="8839200" cy="1676400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Master</a:t>
            </a:r>
            <a:r>
              <a:rPr lang="en-US" sz="2400" dirty="0" smtClean="0"/>
              <a:t> blade shape defined by Hicks-</a:t>
            </a:r>
            <a:r>
              <a:rPr lang="en-US" sz="2400" dirty="0" err="1" smtClean="0"/>
              <a:t>Henne</a:t>
            </a:r>
            <a:r>
              <a:rPr lang="en-US" sz="2400" dirty="0" smtClean="0"/>
              <a:t> bump functions and twist</a:t>
            </a:r>
          </a:p>
          <a:p>
            <a:pPr lvl="1"/>
            <a:r>
              <a:rPr lang="en-US" sz="2000" dirty="0" smtClean="0"/>
              <a:t>Defined by high-resolution structured mesh (in black)</a:t>
            </a:r>
          </a:p>
          <a:p>
            <a:pPr lvl="1"/>
            <a:r>
              <a:rPr lang="en-US" sz="2000" dirty="0" smtClean="0"/>
              <a:t>Shape changes interpolated onto unstructured CFD surface mesh</a:t>
            </a:r>
          </a:p>
          <a:p>
            <a:r>
              <a:rPr lang="en-US" sz="2400" dirty="0" smtClean="0"/>
              <a:t>112 design parameters</a:t>
            </a:r>
          </a:p>
          <a:p>
            <a:pPr lvl="1"/>
            <a:r>
              <a:rPr lang="en-US" sz="2000" dirty="0" smtClean="0"/>
              <a:t>10 Hicks-</a:t>
            </a:r>
            <a:r>
              <a:rPr lang="en-US" sz="2000" dirty="0" err="1" smtClean="0"/>
              <a:t>Henne</a:t>
            </a:r>
            <a:r>
              <a:rPr lang="en-US" sz="2000" dirty="0" smtClean="0"/>
              <a:t> bump functions per blade section, 11 blade sections (110)</a:t>
            </a:r>
          </a:p>
          <a:p>
            <a:pPr lvl="1"/>
            <a:r>
              <a:rPr lang="en-US" sz="2000" dirty="0" smtClean="0"/>
              <a:t>Twist at blade root and tip (2)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5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800000"/>
                </a:solidFill>
              </a:rPr>
              <a:t>Adjoint</a:t>
            </a:r>
            <a:r>
              <a:rPr lang="en-US" sz="4000" b="1" dirty="0" smtClean="0">
                <a:solidFill>
                  <a:srgbClr val="800000"/>
                </a:solidFill>
              </a:rPr>
              <a:t> Sensitivity Formulation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0010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Continuous vs. Discrete </a:t>
            </a:r>
            <a:r>
              <a:rPr lang="en-US" sz="2400" dirty="0" err="1"/>
              <a:t>Adjoint</a:t>
            </a:r>
            <a:r>
              <a:rPr lang="en-US" sz="2400" dirty="0"/>
              <a:t> Approaches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Continuous: Linearize then discretize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Discrete: Discretize then Linearize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Continuous Approach: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More flexible </a:t>
            </a:r>
            <a:r>
              <a:rPr lang="en-US" sz="2000" dirty="0" err="1"/>
              <a:t>adjoint</a:t>
            </a:r>
            <a:r>
              <a:rPr lang="en-US" sz="2000" dirty="0"/>
              <a:t> </a:t>
            </a:r>
            <a:r>
              <a:rPr lang="en-US" sz="2000" dirty="0" err="1"/>
              <a:t>discretizations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Framework for non-differentiable tasks (limiters)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Often invoked using flow solution as constraint using Lagrange multipliers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Discrete Approach: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Reproduces exact sensitivities of code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Verifiable through finite differences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Relatively simple implementation (but tedious)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Chain rule differentiation of analysis code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Transpose these </a:t>
            </a:r>
            <a:r>
              <a:rPr lang="en-US" sz="1800" dirty="0" smtClean="0"/>
              <a:t>derivatives </a:t>
            </a:r>
            <a:endParaRPr lang="en-US" sz="1800" dirty="0"/>
          </a:p>
          <a:p>
            <a:pPr lvl="3">
              <a:lnSpc>
                <a:spcPct val="80000"/>
              </a:lnSpc>
            </a:pPr>
            <a:r>
              <a:rPr lang="en-US" sz="1600" dirty="0"/>
              <a:t>(transpose and reverse order)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Includes boundary </a:t>
            </a:r>
            <a:r>
              <a:rPr lang="en-US" sz="1800" dirty="0" smtClean="0"/>
              <a:t>conditions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Automation possible (but use judiciously for efficiency reasons)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866900"/>
            <a:ext cx="10668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Strongly Coupled Helicopter Blade Optimization</a:t>
            </a:r>
            <a:endParaRPr lang="en-US" b="1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676400"/>
                <a:ext cx="8686800" cy="48006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Time-integrated objective function: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Hart-II rotor (2.32x10</a:t>
                </a:r>
                <a:r>
                  <a:rPr lang="en-US" baseline="30000" dirty="0" smtClean="0"/>
                  <a:t>6</a:t>
                </a:r>
                <a:r>
                  <a:rPr lang="en-US" dirty="0" smtClean="0"/>
                  <a:t> grid) run for 2 revs (</a:t>
                </a:r>
                <a:r>
                  <a:rPr lang="en-US" dirty="0" err="1" smtClean="0"/>
                  <a:t>dt</a:t>
                </a:r>
                <a:r>
                  <a:rPr lang="en-US" dirty="0" smtClean="0"/>
                  <a:t>=2</a:t>
                </a:r>
                <a:r>
                  <a:rPr lang="en-US" baseline="30000" dirty="0"/>
                  <a:t>o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Optimizer: L-BFGS-B bounded reduced Hessian</a:t>
                </a:r>
              </a:p>
              <a:p>
                <a:r>
                  <a:rPr lang="en-US" dirty="0" smtClean="0"/>
                  <a:t>Bounds: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%</m:t>
                    </m:r>
                  </m:oMath>
                </a14:m>
                <a:r>
                  <a:rPr lang="en-US" dirty="0" smtClean="0"/>
                  <a:t> chord on airfoil section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±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0.5</m:t>
                    </m:r>
                  </m:oMath>
                </a14:m>
                <a:r>
                  <a:rPr lang="en-US" baseline="30000" dirty="0" smtClean="0"/>
                  <a:t>o </a:t>
                </a:r>
                <a:r>
                  <a:rPr lang="en-US" dirty="0" smtClean="0"/>
                  <a:t>twist</a:t>
                </a:r>
              </a:p>
              <a:p>
                <a:r>
                  <a:rPr lang="en-US" dirty="0" smtClean="0"/>
                  <a:t>Parallel with 1024 cores</a:t>
                </a:r>
              </a:p>
              <a:p>
                <a:r>
                  <a:rPr lang="en-US" dirty="0" smtClean="0"/>
                  <a:t>4 design cycles, 5 function calls, 1.4 hours per function call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76400"/>
                <a:ext cx="8686800" cy="4800600"/>
              </a:xfrm>
              <a:blipFill rotWithShape="1">
                <a:blip r:embed="rId3"/>
                <a:stretch>
                  <a:fillRect l="-1123" t="-2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662041"/>
              </p:ext>
            </p:extLst>
          </p:nvPr>
        </p:nvGraphicFramePr>
        <p:xfrm>
          <a:off x="2270125" y="2133600"/>
          <a:ext cx="44497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205" name="Equation" r:id="rId4" imgW="1854000" imgH="253800" progId="Equation.3">
                  <p:embed/>
                </p:oleObj>
              </mc:Choice>
              <mc:Fallback>
                <p:oleObj name="Equation" r:id="rId4" imgW="185400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25" y="2133600"/>
                        <a:ext cx="444976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18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Verification of Strongly Coupled CFD/CSD </a:t>
            </a:r>
            <a:r>
              <a:rPr lang="en-US" sz="3600" b="1" dirty="0" err="1" smtClean="0">
                <a:solidFill>
                  <a:srgbClr val="800000"/>
                </a:solidFill>
              </a:rPr>
              <a:t>Adjoint</a:t>
            </a:r>
            <a:r>
              <a:rPr lang="en-US" sz="3600" b="1" dirty="0" smtClean="0">
                <a:solidFill>
                  <a:srgbClr val="800000"/>
                </a:solidFill>
              </a:rPr>
              <a:t> Formulation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Content Placeholder 8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54198995"/>
                  </p:ext>
                </p:extLst>
              </p:nvPr>
            </p:nvGraphicFramePr>
            <p:xfrm>
              <a:off x="4419600" y="1325880"/>
              <a:ext cx="4693920" cy="5589207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98965"/>
                    <a:gridCol w="948771"/>
                    <a:gridCol w="2946184"/>
                  </a:tblGrid>
                  <a:tr h="50534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Time step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Method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1" i="1" smtClean="0">
                                            <a:latin typeface="Cambria Math"/>
                                          </a:rPr>
                                          <m:t>𝝏</m:t>
                                        </m:r>
                                        <m:r>
                                          <a:rPr lang="en-US" sz="1600" b="1" i="1" smtClean="0">
                                            <a:latin typeface="Cambria Math"/>
                                          </a:rPr>
                                          <m:t>𝑳</m:t>
                                        </m:r>
                                      </m:e>
                                      <m:sup>
                                        <m:r>
                                          <a:rPr lang="en-US" sz="1600" b="1" i="1" smtClean="0">
                                            <a:latin typeface="Cambria Math"/>
                                          </a:rPr>
                                          <m:t>𝒏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𝝏</m:t>
                                    </m:r>
                                    <m:r>
                                      <a:rPr lang="en-US" sz="1600" b="1" i="1" smtClean="0">
                                        <a:latin typeface="Cambria Math"/>
                                      </a:rPr>
                                      <m:t>𝑫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600" dirty="0">
                            <a:latin typeface="+mj-lt"/>
                          </a:endParaRPr>
                        </a:p>
                      </a:txBody>
                      <a:tcPr/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1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3.690007037237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534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3.690007037237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471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3.690007037237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598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2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5.150483530831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191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5.150483530831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145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5.150483530831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289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3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5.828069793498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591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5.828069793498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538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5.828069793498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741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4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6.056211086344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925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6.056211086344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902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6.056211086345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518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5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6.026286742020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757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0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6.026286742020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644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26990">
                    <a:tc>
                      <a:txBody>
                        <a:bodyPr/>
                        <a:lstStyle/>
                        <a:p>
                          <a:endParaRPr lang="en-US" sz="10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200" dirty="0" smtClean="0">
                              <a:effectLst/>
                              <a:latin typeface="+mn-lt"/>
                            </a:rPr>
                            <a:t>6.026286742020</a:t>
                          </a:r>
                          <a:r>
                            <a:rPr lang="en-US" sz="1600" b="1" kern="1200" dirty="0" smtClean="0">
                              <a:effectLst/>
                              <a:latin typeface="+mn-lt"/>
                            </a:rPr>
                            <a:t>636</a:t>
                          </a:r>
                          <a:r>
                            <a:rPr lang="en-US" sz="1600" kern="1200" dirty="0" smtClean="0">
                              <a:effectLst/>
                              <a:latin typeface="+mn-lt"/>
                            </a:rPr>
                            <a:t>E-006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Content Placeholder 8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54198995"/>
                  </p:ext>
                </p:extLst>
              </p:nvPr>
            </p:nvGraphicFramePr>
            <p:xfrm>
              <a:off x="4419600" y="1325880"/>
              <a:ext cx="4693920" cy="5589207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98965"/>
                    <a:gridCol w="948771"/>
                    <a:gridCol w="2946184"/>
                  </a:tblGrid>
                  <a:tr h="5600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Time step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Method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59420" t="-1087" b="-909783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1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3.690007037237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534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3.690007037237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471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3.690007037237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598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2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5.150483530831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191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5.150483530831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145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5.150483530831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289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3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5.828069793498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591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5.828069793498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538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5.828069793498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741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4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6.056211086344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925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6.056211086344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902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6.056211086345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518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5</a:t>
                          </a:r>
                          <a:endParaRPr lang="en-US" sz="14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Complex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6.026286742020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757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0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>
                              <a:latin typeface="+mj-lt"/>
                            </a:rPr>
                            <a:t>Tangent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6.026286742020</a:t>
                          </a:r>
                          <a:r>
                            <a:rPr lang="en-US" sz="1600" b="1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644</a:t>
                          </a:r>
                          <a:r>
                            <a:rPr lang="en-US" sz="1600" b="0" i="0" u="none" strike="noStrike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E-006</a:t>
                          </a:r>
                          <a:endParaRPr lang="en-US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 sz="105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err="1" smtClean="0">
                              <a:latin typeface="+mj-lt"/>
                            </a:rPr>
                            <a:t>Adjoint</a:t>
                          </a:r>
                          <a:endParaRPr lang="en-US" sz="1400" b="1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kern="1200" dirty="0" smtClean="0">
                              <a:effectLst/>
                              <a:latin typeface="+mn-lt"/>
                            </a:rPr>
                            <a:t>6.026286742020</a:t>
                          </a:r>
                          <a:r>
                            <a:rPr lang="en-US" sz="1600" b="1" kern="1200" dirty="0" smtClean="0">
                              <a:effectLst/>
                              <a:latin typeface="+mn-lt"/>
                            </a:rPr>
                            <a:t>636</a:t>
                          </a:r>
                          <a:r>
                            <a:rPr lang="en-US" sz="1600" kern="1200" dirty="0" smtClean="0">
                              <a:effectLst/>
                              <a:latin typeface="+mn-lt"/>
                            </a:rPr>
                            <a:t>E-006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381000" y="1981200"/>
            <a:ext cx="3962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Verified to 12 significant 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digits with complex version of complete coupled analysis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2800" dirty="0">
              <a:solidFill>
                <a:prstClr val="black"/>
              </a:solidFill>
              <a:latin typeface="Times New Roman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Verified over multiple time 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steps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2800" dirty="0">
              <a:solidFill>
                <a:prstClr val="black"/>
              </a:solidFill>
              <a:latin typeface="Times New Roman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/>
              </a:rPr>
              <a:t>Accuracy preserved over multiple time-steps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13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Blade Optimization Results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asitav\Desktop\Asitav\AIAA SD 2013\paper_submitted\figs\hart2_opt\res_adj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" y="1600200"/>
            <a:ext cx="3779519" cy="33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itav\Desktop\Asitav\AIAA SD 2013\paper_submitted\figs\hart2_opt\functio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1" y="1600200"/>
            <a:ext cx="3601719" cy="252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itav\Desktop\Asitav\AIAA SD 2013\paper_submitted\figs\hart2_opt\gradi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4" y="4130042"/>
            <a:ext cx="3632196" cy="27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5276671"/>
            <a:ext cx="5283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Times New Roman"/>
              </a:rPr>
              <a:t>Adjoint</a:t>
            </a:r>
            <a:r>
              <a:rPr lang="en-US" dirty="0" smtClean="0">
                <a:solidFill>
                  <a:prstClr val="black"/>
                </a:solidFill>
                <a:latin typeface="Times New Roman"/>
              </a:rPr>
              <a:t> flow residual convergence by 5 orders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Times New Roman"/>
              </a:rPr>
              <a:t>Functional dropping, gradient being reduced</a:t>
            </a:r>
            <a:endParaRPr lang="en-US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159" y="4810665"/>
            <a:ext cx="335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 smtClean="0">
                <a:solidFill>
                  <a:srgbClr val="000099"/>
                </a:solidFill>
                <a:latin typeface="Arial"/>
              </a:rPr>
              <a:t>Adjoint</a:t>
            </a:r>
            <a:r>
              <a:rPr lang="en-US" sz="1800" b="1" dirty="0" smtClean="0">
                <a:solidFill>
                  <a:srgbClr val="000099"/>
                </a:solidFill>
                <a:latin typeface="Arial"/>
              </a:rPr>
              <a:t> flow residual</a:t>
            </a:r>
          </a:p>
        </p:txBody>
      </p:sp>
    </p:spTree>
    <p:extLst>
      <p:ext uri="{BB962C8B-B14F-4D97-AF65-F5344CB8AC3E}">
        <p14:creationId xmlns:p14="http://schemas.microsoft.com/office/powerpoint/2010/main" val="32741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Optimized Blade Sections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" y="5604151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/>
              </a:rPr>
              <a:t>Thicker inboard and thinner outboard sections</a:t>
            </a:r>
            <a:endParaRPr lang="en-US" dirty="0">
              <a:solidFill>
                <a:prstClr val="black"/>
              </a:solidFill>
              <a:latin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6200" y="1809690"/>
            <a:ext cx="1447800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200" y="2343090"/>
            <a:ext cx="14478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0" y="160799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99"/>
                </a:solidFill>
                <a:latin typeface="Times New Roman"/>
              </a:rPr>
              <a:t>Baseline</a:t>
            </a:r>
            <a:endParaRPr lang="en-US" sz="2000" b="1" dirty="0">
              <a:solidFill>
                <a:srgbClr val="000099"/>
              </a:solidFill>
              <a:latin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21144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</a:rPr>
              <a:t>Optimized</a:t>
            </a:r>
            <a:endParaRPr lang="en-US" sz="2000" b="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1026" name="Picture 2" descr="C:\Users\asitav\Desktop\af_sec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3" y="2530203"/>
            <a:ext cx="4258612" cy="31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itav\Desktop\af_sec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12" y="2480964"/>
            <a:ext cx="4407736" cy="33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5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asitav\Desktop\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12" y="4106181"/>
            <a:ext cx="3073211" cy="273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Blade Optimization Results continued…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5429071"/>
            <a:ext cx="5533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Times New Roman"/>
              </a:rPr>
              <a:t>Optimized blade with </a:t>
            </a:r>
            <a:r>
              <a:rPr lang="en-US" dirty="0">
                <a:solidFill>
                  <a:prstClr val="black"/>
                </a:solidFill>
                <a:latin typeface="Times New Roman"/>
              </a:rPr>
              <a:t>(6%) less bending</a:t>
            </a:r>
            <a:endParaRPr lang="en-US" dirty="0" smtClean="0">
              <a:solidFill>
                <a:prstClr val="black"/>
              </a:solidFill>
              <a:latin typeface="Times New Roman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Times New Roman"/>
              </a:rPr>
              <a:t>Reduced power (2%) with small thrust (1% reduction)</a:t>
            </a:r>
            <a:endParaRPr lang="en-US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18" y="2163927"/>
            <a:ext cx="141942" cy="314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3" name="Picture 2" descr="C:\Users\asitav\Desktop\t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911476" cy="348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sitav\Desktop\c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626" y="1599381"/>
            <a:ext cx="3103943" cy="27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Further Work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Optimization examples are illustrative only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More work required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Objective formulation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Design variable selection including structural design variables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Constraints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Moment constraint (trim)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Geometrical constraints, flow constraints, Maximum stress constraints , </a:t>
            </a:r>
            <a:r>
              <a:rPr lang="en-US" sz="1600" dirty="0" err="1" smtClean="0"/>
              <a:t>etc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Other areas of research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Second order methods (hessian matrix)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Non-local optimization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Gradient enhanced response surfaces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49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Second-Order Methods</a:t>
            </a:r>
          </a:p>
        </p:txBody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Adjoint is efficient approach for calculating first-order sensitivities (first derivatives)</a:t>
            </a:r>
          </a:p>
          <a:p>
            <a:pPr>
              <a:lnSpc>
                <a:spcPct val="90000"/>
              </a:lnSpc>
            </a:pPr>
            <a:r>
              <a:rPr lang="en-US" sz="2800"/>
              <a:t>Second-order (Hessian) information can be useful for enhanced capabilities: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Optimization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Hessian corresponds to Jacobian of optimization problem (Newton optimization)</a:t>
            </a:r>
          </a:p>
          <a:p>
            <a:pPr lvl="3">
              <a:lnSpc>
                <a:spcPct val="90000"/>
              </a:lnSpc>
            </a:pPr>
            <a:r>
              <a:rPr lang="en-US" sz="1800"/>
              <a:t>Unsteady optimization seems to be hard to converge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Optimization for stability derivatives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Optimization under uncertainty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Uncertainty quantification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Method of moments (Mean of inputs = input of means)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Inexpensive Monte-Carlo (using quadratic extrapolation)</a:t>
            </a:r>
          </a:p>
          <a:p>
            <a:pPr lvl="2">
              <a:lnSpc>
                <a:spcPct val="90000"/>
              </a:lnSpc>
            </a:pPr>
            <a:endParaRPr lang="en-US" sz="2000"/>
          </a:p>
        </p:txBody>
      </p:sp>
      <p:sp>
        <p:nvSpPr>
          <p:cNvPr id="645124" name="Line 4"/>
          <p:cNvSpPr>
            <a:spLocks noChangeShapeType="1"/>
          </p:cNvSpPr>
          <p:nvPr/>
        </p:nvSpPr>
        <p:spPr bwMode="auto">
          <a:xfrm>
            <a:off x="5867400" y="54102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800000"/>
                </a:solidFill>
              </a:rPr>
              <a:t>Forward-Reverse Hessian Construction</a:t>
            </a:r>
          </a:p>
        </p:txBody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22437"/>
            <a:ext cx="8534400" cy="4373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Hessian for N inputs is a </a:t>
            </a:r>
            <a:r>
              <a:rPr lang="en-US" sz="2800" dirty="0" err="1"/>
              <a:t>NxN</a:t>
            </a:r>
            <a:r>
              <a:rPr lang="en-US" sz="2800" dirty="0"/>
              <a:t> matrix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CC"/>
                </a:solidFill>
              </a:rPr>
              <a:t>Complete Hessian matrix can be computed with: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CC"/>
                </a:solidFill>
              </a:rPr>
              <a:t>One tangent/forward problem for each input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CC"/>
                </a:solidFill>
              </a:rPr>
              <a:t>One </a:t>
            </a:r>
            <a:r>
              <a:rPr lang="en-US" sz="2400" dirty="0" err="1">
                <a:solidFill>
                  <a:srgbClr val="0000CC"/>
                </a:solidFill>
              </a:rPr>
              <a:t>adjoint</a:t>
            </a:r>
            <a:r>
              <a:rPr lang="en-US" sz="2400" dirty="0">
                <a:solidFill>
                  <a:srgbClr val="0000CC"/>
                </a:solidFill>
              </a:rPr>
              <a:t> problem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CC"/>
                </a:solidFill>
              </a:rPr>
              <a:t>Inner products involving local second derivatives computed with automatic differentiation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CC3300"/>
                </a:solidFill>
              </a:rPr>
              <a:t>Overall cost is N+1 solves for </a:t>
            </a:r>
            <a:r>
              <a:rPr lang="en-US" sz="2800" dirty="0" err="1">
                <a:solidFill>
                  <a:srgbClr val="CC3300"/>
                </a:solidFill>
              </a:rPr>
              <a:t>NxN</a:t>
            </a:r>
            <a:r>
              <a:rPr lang="en-US" sz="2800" dirty="0">
                <a:solidFill>
                  <a:srgbClr val="CC3300"/>
                </a:solidFill>
              </a:rPr>
              <a:t> Hessian matrix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3300"/>
                </a:solidFill>
              </a:rPr>
              <a:t>Lower than double finite-difference: O(N</a:t>
            </a:r>
            <a:r>
              <a:rPr lang="en-US" sz="2400" baseline="30000" dirty="0">
                <a:solidFill>
                  <a:srgbClr val="CC3300"/>
                </a:solidFill>
              </a:rPr>
              <a:t>2</a:t>
            </a:r>
            <a:r>
              <a:rPr lang="en-US" sz="2400" dirty="0">
                <a:solidFill>
                  <a:srgbClr val="CC3300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3300"/>
                </a:solidFill>
              </a:rPr>
              <a:t>May be impractical for large number of </a:t>
            </a:r>
            <a:r>
              <a:rPr lang="en-US" sz="2400" dirty="0" smtClean="0">
                <a:solidFill>
                  <a:srgbClr val="CC3300"/>
                </a:solidFill>
              </a:rPr>
              <a:t>design variables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339933"/>
                </a:solidFill>
              </a:rPr>
              <a:t>Can get Hessian vector products O(1) cost each</a:t>
            </a:r>
            <a:endParaRPr lang="en-US" sz="2400" dirty="0">
              <a:solidFill>
                <a:srgbClr val="339933"/>
              </a:solidFill>
            </a:endParaRPr>
          </a:p>
        </p:txBody>
      </p:sp>
      <p:graphicFrame>
        <p:nvGraphicFramePr>
          <p:cNvPr id="646148" name="Object 4"/>
          <p:cNvGraphicFramePr>
            <a:graphicFrameLocks noChangeAspect="1"/>
          </p:cNvGraphicFramePr>
          <p:nvPr/>
        </p:nvGraphicFramePr>
        <p:xfrm>
          <a:off x="7162800" y="838200"/>
          <a:ext cx="1447800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84" name="Equation" r:id="rId3" imgW="520560" imgH="469800" progId="Equation.3">
                  <p:embed/>
                </p:oleObj>
              </mc:Choice>
              <mc:Fallback>
                <p:oleObj name="Equation" r:id="rId3" imgW="52056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838200"/>
                        <a:ext cx="1447800" cy="130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Hessian Implementation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257800"/>
            <a:ext cx="8305800" cy="1096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Implemented for steady and unsteady 2D airfoil problems</a:t>
            </a:r>
          </a:p>
          <a:p>
            <a:pPr>
              <a:lnSpc>
                <a:spcPct val="80000"/>
              </a:lnSpc>
            </a:pPr>
            <a:r>
              <a:rPr lang="en-US" sz="2000"/>
              <a:t>Validated against double finite difference for Hicks-Henne bump function design variables</a:t>
            </a:r>
          </a:p>
        </p:txBody>
      </p:sp>
      <p:pic>
        <p:nvPicPr>
          <p:cNvPr id="647172" name="Picture 4" descr="Stepsensitiv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1722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se.avi">
            <a:hlinkClick r:id="" action="ppaction://media"/>
          </p:cNvPr>
          <p:cNvPicPr>
            <a:picLocks noGrp="1" noChangeAspect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48" y="2133600"/>
            <a:ext cx="2384971" cy="210184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800000"/>
                </a:solidFill>
              </a:rPr>
              <a:t>Newton Optimization with Hessian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05400"/>
            <a:ext cx="8229600" cy="144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600"/>
              <a:t>LBFGS is “best” gradient-based optimizer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Constructs approximate Hessian based on previous design iterations</a:t>
            </a:r>
          </a:p>
          <a:p>
            <a:pPr>
              <a:lnSpc>
                <a:spcPct val="80000"/>
              </a:lnSpc>
            </a:pPr>
            <a:r>
              <a:rPr lang="en-US" altLang="en-US" sz="1600"/>
              <a:t>KNITRO is Newton optimizer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Requires Hessian as input</a:t>
            </a:r>
          </a:p>
          <a:p>
            <a:pPr>
              <a:lnSpc>
                <a:spcPct val="80000"/>
              </a:lnSpc>
            </a:pPr>
            <a:r>
              <a:rPr lang="en-US" altLang="en-US" sz="1600"/>
              <a:t>Superior performance in terms of number of function calls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Added cost of Hessian recovered (2 to 6 design variables)</a:t>
            </a:r>
          </a:p>
        </p:txBody>
      </p:sp>
      <p:pic>
        <p:nvPicPr>
          <p:cNvPr id="33796" name="Picture 4" descr="Convhis2D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57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800000"/>
                </a:solidFill>
              </a:rPr>
              <a:t>Adjoint</a:t>
            </a:r>
            <a:r>
              <a:rPr lang="en-US" sz="4000" b="1" dirty="0" smtClean="0">
                <a:solidFill>
                  <a:srgbClr val="800000"/>
                </a:solidFill>
              </a:rPr>
              <a:t> Sensitivity Formulation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0010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Continuous vs. Discrete </a:t>
            </a:r>
            <a:r>
              <a:rPr lang="en-US" sz="2400" dirty="0" err="1"/>
              <a:t>Adjoint</a:t>
            </a:r>
            <a:r>
              <a:rPr lang="en-US" sz="2400" dirty="0"/>
              <a:t> Approaches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Continuous: Linearize then discretize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Discrete: Discretize then Linearize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Continuous Approach: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More flexible </a:t>
            </a:r>
            <a:r>
              <a:rPr lang="en-US" sz="2000" dirty="0" err="1"/>
              <a:t>adjoint</a:t>
            </a:r>
            <a:r>
              <a:rPr lang="en-US" sz="2000" dirty="0"/>
              <a:t> </a:t>
            </a:r>
            <a:r>
              <a:rPr lang="en-US" sz="2000" dirty="0" err="1"/>
              <a:t>discretizations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Framework for non-differentiable tasks (limiters)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Often invoked using flow solution as constraint using Lagrange multipliers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Discrete Approach: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Reproduces exact sensitivities of code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Verifiable through finite differences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Relatively simple implementation (but tedious)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Chain rule differentiation of analysis code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Transpose these </a:t>
            </a:r>
            <a:r>
              <a:rPr lang="en-US" sz="1800" dirty="0" smtClean="0"/>
              <a:t>derivatives </a:t>
            </a:r>
            <a:endParaRPr lang="en-US" sz="1800" dirty="0"/>
          </a:p>
          <a:p>
            <a:pPr lvl="3">
              <a:lnSpc>
                <a:spcPct val="80000"/>
              </a:lnSpc>
            </a:pPr>
            <a:r>
              <a:rPr lang="en-US" sz="1600" dirty="0"/>
              <a:t>(transpose and reverse order)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Includes boundary </a:t>
            </a:r>
            <a:r>
              <a:rPr lang="en-US" sz="1800" dirty="0" smtClean="0"/>
              <a:t>conditions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Automation possible (but use judiciously for efficiency reasons)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866900"/>
            <a:ext cx="1066800" cy="133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70" y="4495800"/>
            <a:ext cx="1202210" cy="16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800000"/>
                </a:solidFill>
              </a:rPr>
              <a:t>Newton Optimization with Hessian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05400"/>
            <a:ext cx="8229600" cy="144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600"/>
              <a:t>LBFGS is “best” gradient-based optimizer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Constructs approximate Hessian based on previous design iterations</a:t>
            </a:r>
          </a:p>
          <a:p>
            <a:pPr>
              <a:lnSpc>
                <a:spcPct val="80000"/>
              </a:lnSpc>
            </a:pPr>
            <a:r>
              <a:rPr lang="en-US" altLang="en-US" sz="1600"/>
              <a:t>KNITRO is Newton optimizer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Requires Hessian as input</a:t>
            </a:r>
          </a:p>
          <a:p>
            <a:pPr>
              <a:lnSpc>
                <a:spcPct val="80000"/>
              </a:lnSpc>
            </a:pPr>
            <a:r>
              <a:rPr lang="en-US" altLang="en-US" sz="1600"/>
              <a:t>Superior performance in terms of number of function calls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Added cost of Hessian recovered (2 to 6 design variables)</a:t>
            </a:r>
          </a:p>
        </p:txBody>
      </p:sp>
      <p:pic>
        <p:nvPicPr>
          <p:cNvPr id="34820" name="Picture 4" descr="Convhis2D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57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3657600" y="1676400"/>
            <a:ext cx="1371600" cy="533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800000"/>
                </a:solidFill>
              </a:rPr>
              <a:t>Newton Optimization with Hessian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05400"/>
            <a:ext cx="8229600" cy="144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600"/>
              <a:t>LBFGS is “best” gradient-based optimizer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Constructs approximate Hessian based on previous design iterations</a:t>
            </a:r>
          </a:p>
          <a:p>
            <a:pPr>
              <a:lnSpc>
                <a:spcPct val="80000"/>
              </a:lnSpc>
            </a:pPr>
            <a:r>
              <a:rPr lang="en-US" altLang="en-US" sz="1600"/>
              <a:t>KNITRO is Newton optimizer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Requires Hessian as input</a:t>
            </a:r>
          </a:p>
          <a:p>
            <a:pPr>
              <a:lnSpc>
                <a:spcPct val="80000"/>
              </a:lnSpc>
            </a:pPr>
            <a:r>
              <a:rPr lang="en-US" altLang="en-US" sz="1600"/>
              <a:t>Superior performance in terms of number of function calls</a:t>
            </a:r>
          </a:p>
          <a:p>
            <a:pPr lvl="1">
              <a:lnSpc>
                <a:spcPct val="80000"/>
              </a:lnSpc>
            </a:pPr>
            <a:r>
              <a:rPr lang="en-US" altLang="en-US" sz="1400"/>
              <a:t>Added cost of Hessian recovered (2 to 6 design variables)</a:t>
            </a:r>
          </a:p>
        </p:txBody>
      </p:sp>
      <p:pic>
        <p:nvPicPr>
          <p:cNvPr id="35844" name="Picture 4" descr="Convhis2D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57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Line 5"/>
          <p:cNvSpPr>
            <a:spLocks noChangeShapeType="1"/>
          </p:cNvSpPr>
          <p:nvPr/>
        </p:nvSpPr>
        <p:spPr bwMode="auto">
          <a:xfrm flipH="1">
            <a:off x="3657600" y="1676400"/>
            <a:ext cx="1371600" cy="533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3276600" y="1447800"/>
            <a:ext cx="2819400" cy="106680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Extrapolation with Hessian</a:t>
            </a:r>
          </a:p>
        </p:txBody>
      </p:sp>
      <p:sp>
        <p:nvSpPr>
          <p:cNvPr id="64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105400"/>
            <a:ext cx="7924800" cy="1325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>
                <a:solidFill>
                  <a:srgbClr val="0000CC"/>
                </a:solidFill>
              </a:rPr>
              <a:t>Computed lift over a range of 1 shape design variable</a:t>
            </a:r>
          </a:p>
          <a:p>
            <a:pPr>
              <a:lnSpc>
                <a:spcPct val="80000"/>
              </a:lnSpc>
            </a:pPr>
            <a:r>
              <a:rPr lang="en-US" sz="1800">
                <a:solidFill>
                  <a:srgbClr val="FF0000"/>
                </a:solidFill>
              </a:rPr>
              <a:t>Linear extrapolation       :  </a:t>
            </a:r>
          </a:p>
          <a:p>
            <a:pPr>
              <a:lnSpc>
                <a:spcPct val="80000"/>
              </a:lnSpc>
            </a:pPr>
            <a:r>
              <a:rPr lang="en-US" sz="1800">
                <a:solidFill>
                  <a:srgbClr val="FF0000"/>
                </a:solidFill>
              </a:rPr>
              <a:t>Quadratic extrapolation :</a:t>
            </a:r>
          </a:p>
          <a:p>
            <a:pPr>
              <a:lnSpc>
                <a:spcPct val="80000"/>
              </a:lnSpc>
            </a:pPr>
            <a:r>
              <a:rPr lang="en-US" sz="1800"/>
              <a:t>Adjoint corrected linear extrapolation equivalent to cost of quadratic</a:t>
            </a:r>
          </a:p>
        </p:txBody>
      </p:sp>
      <p:pic>
        <p:nvPicPr>
          <p:cNvPr id="649220" name="Picture 4" descr="resultextrap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422900" cy="360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922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3657600" y="5346700"/>
          <a:ext cx="4495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357" name="Equation" r:id="rId4" imgW="2920680" imgH="419040" progId="Equation.3">
                  <p:embed/>
                </p:oleObj>
              </mc:Choice>
              <mc:Fallback>
                <p:oleObj name="Equation" r:id="rId4" imgW="2920680" imgH="419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346700"/>
                        <a:ext cx="449580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i="1" smtClean="0">
                <a:solidFill>
                  <a:srgbClr val="993300"/>
                </a:solidFill>
              </a:rPr>
              <a:t>Aerodynamic Data Modeling</a:t>
            </a:r>
            <a:endParaRPr lang="en-US" altLang="ja-JP" sz="3600" i="1">
              <a:solidFill>
                <a:srgbClr val="9933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i="1" smtClean="0">
                <a:solidFill>
                  <a:srgbClr val="993300"/>
                </a:solidFill>
              </a:rPr>
              <a:t>Aerodynamic Data Modeling</a:t>
            </a:r>
            <a:endParaRPr lang="en-US" altLang="ja-JP" sz="3600" i="1">
              <a:solidFill>
                <a:srgbClr val="9933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1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i="1" smtClean="0">
                <a:solidFill>
                  <a:srgbClr val="993300"/>
                </a:solidFill>
              </a:rPr>
              <a:t>2D Airfoil Shape Optimization</a:t>
            </a:r>
            <a:endParaRPr lang="en-US" altLang="ja-JP" sz="3600" i="1">
              <a:solidFill>
                <a:srgbClr val="9933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Conclusions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710" y="1143000"/>
            <a:ext cx="86868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Adjoint</a:t>
            </a:r>
            <a:r>
              <a:rPr lang="en-US" dirty="0" smtClean="0"/>
              <a:t> formulation is powerful for obtaining sensitivities for problems with large numbers of design variables and few numbers of objectives</a:t>
            </a:r>
          </a:p>
          <a:p>
            <a:r>
              <a:rPr lang="en-US" dirty="0" smtClean="0"/>
              <a:t>Discrete </a:t>
            </a:r>
            <a:r>
              <a:rPr lang="en-US" dirty="0" err="1" smtClean="0"/>
              <a:t>adjoint</a:t>
            </a:r>
            <a:r>
              <a:rPr lang="en-US" dirty="0" smtClean="0"/>
              <a:t> can be implemented in modular fashion and verified to machine precision </a:t>
            </a:r>
          </a:p>
          <a:p>
            <a:pPr lvl="1"/>
            <a:r>
              <a:rPr lang="en-US" dirty="0" smtClean="0"/>
              <a:t>Using same data-structures/solution strategy as analysis </a:t>
            </a:r>
          </a:p>
          <a:p>
            <a:pPr lvl="1"/>
            <a:r>
              <a:rPr lang="en-US" dirty="0" smtClean="0"/>
              <a:t>Applied to progressively more complex problems</a:t>
            </a:r>
          </a:p>
          <a:p>
            <a:pPr lvl="2"/>
            <a:r>
              <a:rPr lang="en-US" dirty="0" smtClean="0"/>
              <a:t>Steady aerodynamics</a:t>
            </a:r>
          </a:p>
          <a:p>
            <a:pPr lvl="2"/>
            <a:r>
              <a:rPr lang="en-US" dirty="0" smtClean="0"/>
              <a:t>Time dependent aerodynamics</a:t>
            </a:r>
          </a:p>
          <a:p>
            <a:pPr lvl="2"/>
            <a:r>
              <a:rPr lang="en-US" dirty="0" smtClean="0"/>
              <a:t>Time-dependent aero-elastic problems</a:t>
            </a:r>
          </a:p>
          <a:p>
            <a:r>
              <a:rPr lang="en-US" dirty="0" smtClean="0"/>
              <a:t>Beneficial extension possible through</a:t>
            </a:r>
          </a:p>
          <a:p>
            <a:pPr lvl="1"/>
            <a:r>
              <a:rPr lang="en-US" dirty="0" smtClean="0"/>
              <a:t>Hessian formulations</a:t>
            </a:r>
          </a:p>
          <a:p>
            <a:pPr lvl="1"/>
            <a:r>
              <a:rPr lang="en-US" dirty="0" smtClean="0"/>
              <a:t>Non-local optimization using gradient enhanced response surfaces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Acknowledgements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Faculty</a:t>
            </a:r>
          </a:p>
          <a:p>
            <a:pPr lvl="1"/>
            <a:r>
              <a:rPr lang="en-US" sz="2000" dirty="0" smtClean="0"/>
              <a:t>Jay </a:t>
            </a:r>
            <a:r>
              <a:rPr lang="en-US" sz="2000" dirty="0" err="1" smtClean="0"/>
              <a:t>Sitaraman</a:t>
            </a:r>
            <a:endParaRPr lang="en-US" sz="2000" dirty="0" smtClean="0"/>
          </a:p>
          <a:p>
            <a:r>
              <a:rPr lang="en-US" dirty="0" smtClean="0"/>
              <a:t>Students and Postdoctoral Researchers</a:t>
            </a:r>
          </a:p>
          <a:p>
            <a:pPr lvl="1"/>
            <a:r>
              <a:rPr lang="en-US" sz="1800" dirty="0" smtClean="0"/>
              <a:t>K. Mani, Z. Yang, R. </a:t>
            </a:r>
            <a:r>
              <a:rPr lang="en-US" sz="1800" dirty="0" err="1" smtClean="0"/>
              <a:t>Rumpfkeil</a:t>
            </a:r>
            <a:r>
              <a:rPr lang="en-US" sz="1800" dirty="0" smtClean="0"/>
              <a:t>, A. Mishra, W. Yamazaki</a:t>
            </a:r>
            <a:endParaRPr lang="en-US" sz="1800" dirty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800" dirty="0" smtClean="0"/>
              <a:t>Alfred </a:t>
            </a:r>
            <a:r>
              <a:rPr lang="en-US" sz="2800" dirty="0" err="1" smtClean="0"/>
              <a:t>Gessow</a:t>
            </a:r>
            <a:r>
              <a:rPr lang="en-US" sz="2800" dirty="0" smtClean="0"/>
              <a:t> Rotorcraft Center of Excellence at University of Maryland</a:t>
            </a:r>
          </a:p>
          <a:p>
            <a:endParaRPr lang="en-US" sz="2800" dirty="0" smtClean="0"/>
          </a:p>
          <a:p>
            <a:r>
              <a:rPr lang="en-US" sz="2800" dirty="0" smtClean="0"/>
              <a:t>University of Wyoming ARCC and NCAR-Wyoming Supercomputer Center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95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746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800000"/>
                </a:solidFill>
              </a:rPr>
              <a:t>Discrete </a:t>
            </a:r>
            <a:r>
              <a:rPr lang="en-US" sz="4000" b="1" dirty="0" err="1" smtClean="0">
                <a:solidFill>
                  <a:srgbClr val="800000"/>
                </a:solidFill>
              </a:rPr>
              <a:t>Adjoint</a:t>
            </a:r>
            <a:r>
              <a:rPr lang="en-US" sz="4000" b="1" dirty="0" smtClean="0">
                <a:solidFill>
                  <a:srgbClr val="800000"/>
                </a:solidFill>
              </a:rPr>
              <a:t> Formulation</a:t>
            </a:r>
            <a:br>
              <a:rPr lang="en-US" sz="4000" b="1" dirty="0" smtClean="0">
                <a:solidFill>
                  <a:srgbClr val="800000"/>
                </a:solidFill>
              </a:rPr>
            </a:br>
            <a:r>
              <a:rPr lang="en-US" sz="4000" b="1" dirty="0" smtClean="0">
                <a:solidFill>
                  <a:srgbClr val="800000"/>
                </a:solidFill>
              </a:rPr>
              <a:t>(a simplified view)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67278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Objective: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Subject to: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 = 0 : flow solution converged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 : flow variables (solution)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D: design parameters (shape parameters)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Sensitivities: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Constraint </a:t>
            </a:r>
            <a:r>
              <a:rPr lang="en-US" sz="2400" dirty="0"/>
              <a:t>sensitivity </a:t>
            </a:r>
            <a:r>
              <a:rPr lang="en-US" sz="2400" dirty="0" err="1"/>
              <a:t>eqn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Final form: </a:t>
            </a:r>
          </a:p>
        </p:txBody>
      </p:sp>
      <p:graphicFrame>
        <p:nvGraphicFramePr>
          <p:cNvPr id="67277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590800" y="1524000"/>
          <a:ext cx="20574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95" name="Equation" r:id="rId3" imgW="965160" imgH="203040" progId="Equation.3">
                  <p:embed/>
                </p:oleObj>
              </mc:Choice>
              <mc:Fallback>
                <p:oleObj name="Equation" r:id="rId3" imgW="96516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24000"/>
                        <a:ext cx="20574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2774" name="Object 6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70403918"/>
              </p:ext>
            </p:extLst>
          </p:nvPr>
        </p:nvGraphicFramePr>
        <p:xfrm>
          <a:off x="2667000" y="1905000"/>
          <a:ext cx="18288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96" name="Equation" r:id="rId5" imgW="965160" imgH="203040" progId="Equation.3">
                  <p:embed/>
                </p:oleObj>
              </mc:Choice>
              <mc:Fallback>
                <p:oleObj name="Equation" r:id="rId5" imgW="96516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905000"/>
                        <a:ext cx="182880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2776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895600" y="3276600"/>
          <a:ext cx="1981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97" name="Equation" r:id="rId7" imgW="1180800" imgH="393480" progId="Equation.3">
                  <p:embed/>
                </p:oleObj>
              </mc:Choice>
              <mc:Fallback>
                <p:oleObj name="Equation" r:id="rId7" imgW="118080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1981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2778" name="Object 10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835176510"/>
              </p:ext>
            </p:extLst>
          </p:nvPr>
        </p:nvGraphicFramePr>
        <p:xfrm>
          <a:off x="6972300" y="4648200"/>
          <a:ext cx="17907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98" name="Equation" r:id="rId9" imgW="1066680" imgH="431640" progId="Equation.3">
                  <p:embed/>
                </p:oleObj>
              </mc:Choice>
              <mc:Fallback>
                <p:oleObj name="Equation" r:id="rId9" imgW="106668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300" y="4648200"/>
                        <a:ext cx="17907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27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154613"/>
              </p:ext>
            </p:extLst>
          </p:nvPr>
        </p:nvGraphicFramePr>
        <p:xfrm>
          <a:off x="2819400" y="5486400"/>
          <a:ext cx="27432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99" name="Equation" r:id="rId11" imgW="1625400" imgH="469800" progId="Equation.3">
                  <p:embed/>
                </p:oleObj>
              </mc:Choice>
              <mc:Fallback>
                <p:oleObj name="Equation" r:id="rId11" imgW="1625400" imgH="469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486400"/>
                        <a:ext cx="2743200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2786" name="Line 18"/>
          <p:cNvSpPr>
            <a:spLocks noChangeShapeType="1"/>
          </p:cNvSpPr>
          <p:nvPr/>
        </p:nvSpPr>
        <p:spPr bwMode="auto">
          <a:xfrm flipV="1">
            <a:off x="3200400" y="3886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87" name="Line 19"/>
          <p:cNvSpPr>
            <a:spLocks noChangeShapeType="1"/>
          </p:cNvSpPr>
          <p:nvPr/>
        </p:nvSpPr>
        <p:spPr bwMode="auto">
          <a:xfrm flipH="1" flipV="1">
            <a:off x="4876800" y="38100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88" name="Line 20"/>
          <p:cNvSpPr>
            <a:spLocks noChangeShapeType="1"/>
          </p:cNvSpPr>
          <p:nvPr/>
        </p:nvSpPr>
        <p:spPr bwMode="auto">
          <a:xfrm flipV="1">
            <a:off x="3581400" y="39624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89" name="Text Box 21"/>
          <p:cNvSpPr txBox="1">
            <a:spLocks noChangeArrowheads="1"/>
          </p:cNvSpPr>
          <p:nvPr/>
        </p:nvSpPr>
        <p:spPr bwMode="auto">
          <a:xfrm>
            <a:off x="3048000" y="4267200"/>
            <a:ext cx="6096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easy</a:t>
            </a:r>
          </a:p>
        </p:txBody>
      </p:sp>
      <p:sp>
        <p:nvSpPr>
          <p:cNvPr id="672790" name="Text Box 22"/>
          <p:cNvSpPr txBox="1">
            <a:spLocks noChangeArrowheads="1"/>
          </p:cNvSpPr>
          <p:nvPr/>
        </p:nvSpPr>
        <p:spPr bwMode="auto">
          <a:xfrm>
            <a:off x="5486400" y="3962400"/>
            <a:ext cx="762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hard</a:t>
            </a:r>
          </a:p>
        </p:txBody>
      </p:sp>
      <p:sp>
        <p:nvSpPr>
          <p:cNvPr id="672791" name="Oval 23"/>
          <p:cNvSpPr>
            <a:spLocks noChangeArrowheads="1"/>
          </p:cNvSpPr>
          <p:nvPr/>
        </p:nvSpPr>
        <p:spPr bwMode="auto">
          <a:xfrm>
            <a:off x="4343400" y="5486400"/>
            <a:ext cx="1600200" cy="990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360790"/>
              </p:ext>
            </p:extLst>
          </p:nvPr>
        </p:nvGraphicFramePr>
        <p:xfrm>
          <a:off x="4343400" y="4633914"/>
          <a:ext cx="2209800" cy="807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600" name="Equation" r:id="rId13" imgW="1180800" imgH="431640" progId="Equation.3">
                  <p:embed/>
                </p:oleObj>
              </mc:Choice>
              <mc:Fallback>
                <p:oleObj name="Equation" r:id="rId13" imgW="11808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43400" y="4633914"/>
                        <a:ext cx="2209800" cy="807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800000"/>
                </a:solidFill>
              </a:rPr>
              <a:t>Discrete </a:t>
            </a:r>
            <a:r>
              <a:rPr lang="en-US" sz="4000" b="1" dirty="0" err="1" smtClean="0">
                <a:solidFill>
                  <a:srgbClr val="800000"/>
                </a:solidFill>
              </a:rPr>
              <a:t>Adjoint</a:t>
            </a:r>
            <a:r>
              <a:rPr lang="en-US" sz="4000" b="1" dirty="0" smtClean="0">
                <a:solidFill>
                  <a:srgbClr val="800000"/>
                </a:solidFill>
              </a:rPr>
              <a:t> </a:t>
            </a:r>
            <a:r>
              <a:rPr lang="en-US" sz="4000" b="1" dirty="0">
                <a:solidFill>
                  <a:srgbClr val="800000"/>
                </a:solidFill>
              </a:rPr>
              <a:t>Formulation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077200" cy="4953000"/>
          </a:xfrm>
        </p:spPr>
        <p:txBody>
          <a:bodyPr/>
          <a:lstStyle/>
          <a:p>
            <a:r>
              <a:rPr lang="en-US" sz="2000"/>
              <a:t>Sensitivity equation: </a:t>
            </a:r>
          </a:p>
          <a:p>
            <a:endParaRPr lang="en-US" sz="2000"/>
          </a:p>
          <a:p>
            <a:endParaRPr lang="en-US" sz="2000"/>
          </a:p>
          <a:p>
            <a:pPr>
              <a:buFontTx/>
              <a:buNone/>
            </a:pPr>
            <a:endParaRPr lang="en-US" sz="2000"/>
          </a:p>
          <a:p>
            <a:r>
              <a:rPr lang="en-US" sz="2000"/>
              <a:t>Adjoint equation:</a:t>
            </a:r>
          </a:p>
          <a:p>
            <a:pPr lvl="1"/>
            <a:r>
              <a:rPr lang="en-US" sz="1800"/>
              <a:t>No dependence on D</a:t>
            </a:r>
          </a:p>
          <a:p>
            <a:pPr lvl="1"/>
            <a:r>
              <a:rPr lang="en-US" sz="1800"/>
              <a:t>Dependence on L</a:t>
            </a:r>
          </a:p>
          <a:p>
            <a:pPr>
              <a:buFontTx/>
              <a:buNone/>
            </a:pPr>
            <a:endParaRPr lang="en-US" sz="2000"/>
          </a:p>
          <a:p>
            <a:r>
              <a:rPr lang="en-US" sz="2000"/>
              <a:t>Final form:</a:t>
            </a:r>
          </a:p>
          <a:p>
            <a:endParaRPr lang="en-US" sz="2000"/>
          </a:p>
          <a:p>
            <a:r>
              <a:rPr lang="en-US" sz="2000"/>
              <a:t>Cost is independent of number of D’s</a:t>
            </a:r>
          </a:p>
          <a:p>
            <a:r>
              <a:rPr lang="en-US" sz="2000"/>
              <a:t>dL/dD are then used by a gradient based optimizer to find next best shape </a:t>
            </a:r>
          </a:p>
        </p:txBody>
      </p:sp>
      <p:graphicFrame>
        <p:nvGraphicFramePr>
          <p:cNvPr id="6799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79709"/>
              </p:ext>
            </p:extLst>
          </p:nvPr>
        </p:nvGraphicFramePr>
        <p:xfrm>
          <a:off x="3733800" y="1295400"/>
          <a:ext cx="27432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355" name="Equation" r:id="rId3" imgW="1625400" imgH="469800" progId="Equation.3">
                  <p:embed/>
                </p:oleObj>
              </mc:Choice>
              <mc:Fallback>
                <p:oleObj name="Equation" r:id="rId3" imgW="1625400" imgH="469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295400"/>
                        <a:ext cx="2743200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45" name="Object 9"/>
          <p:cNvGraphicFramePr>
            <a:graphicFrameLocks noChangeAspect="1"/>
          </p:cNvGraphicFramePr>
          <p:nvPr/>
        </p:nvGraphicFramePr>
        <p:xfrm>
          <a:off x="3657600" y="2895600"/>
          <a:ext cx="1981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356" name="Equation" r:id="rId5" imgW="1180800" imgH="469800" progId="Equation.3">
                  <p:embed/>
                </p:oleObj>
              </mc:Choice>
              <mc:Fallback>
                <p:oleObj name="Equation" r:id="rId5" imgW="1180800" imgH="469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895600"/>
                        <a:ext cx="19812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46" name="Object 10"/>
          <p:cNvGraphicFramePr>
            <a:graphicFrameLocks noChangeAspect="1"/>
          </p:cNvGraphicFramePr>
          <p:nvPr/>
        </p:nvGraphicFramePr>
        <p:xfrm>
          <a:off x="2819400" y="4343400"/>
          <a:ext cx="22098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357" name="Equation" r:id="rId7" imgW="1155600" imgH="393480" progId="Equation.3">
                  <p:embed/>
                </p:oleObj>
              </mc:Choice>
              <mc:Fallback>
                <p:oleObj name="Equation" r:id="rId7" imgW="115560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343400"/>
                        <a:ext cx="22098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9947" name="Oval 11"/>
          <p:cNvSpPr>
            <a:spLocks noChangeArrowheads="1"/>
          </p:cNvSpPr>
          <p:nvPr/>
        </p:nvSpPr>
        <p:spPr bwMode="auto">
          <a:xfrm>
            <a:off x="4800600" y="1143000"/>
            <a:ext cx="1295400" cy="1219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948" name="Line 12"/>
          <p:cNvSpPr>
            <a:spLocks noChangeShapeType="1"/>
          </p:cNvSpPr>
          <p:nvPr/>
        </p:nvSpPr>
        <p:spPr bwMode="auto">
          <a:xfrm flipV="1">
            <a:off x="3581400" y="1981200"/>
            <a:ext cx="1447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9949" name="Text Box 13"/>
          <p:cNvSpPr txBox="1">
            <a:spLocks noChangeArrowheads="1"/>
          </p:cNvSpPr>
          <p:nvPr/>
        </p:nvSpPr>
        <p:spPr bwMode="auto">
          <a:xfrm>
            <a:off x="974725" y="2370138"/>
            <a:ext cx="2930525" cy="406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/>
              <a:t>Evaluate first, define as </a:t>
            </a:r>
            <a:r>
              <a:rPr lang="en-US" sz="2000" i="1">
                <a:latin typeface="Symbol" pitchFamily="18" charset="2"/>
              </a:rPr>
              <a:t>L</a:t>
            </a:r>
            <a:r>
              <a:rPr lang="en-US" sz="2000" i="1" baseline="30000"/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sz="4000" b="1">
                <a:solidFill>
                  <a:srgbClr val="800000"/>
                </a:solidFill>
              </a:rPr>
              <a:t>Generalized Discrete Sensitivities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en-US" sz="2800"/>
              <a:t>Consider a multi-phase analysis code:</a:t>
            </a:r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endParaRPr lang="en-US" sz="2800"/>
          </a:p>
          <a:p>
            <a:pPr lvl="1"/>
            <a:r>
              <a:rPr lang="en-US" sz="2400"/>
              <a:t>L = Objective(s)</a:t>
            </a:r>
          </a:p>
          <a:p>
            <a:pPr lvl="1"/>
            <a:r>
              <a:rPr lang="en-US" sz="2400"/>
              <a:t>D = Design variable(s)</a:t>
            </a:r>
          </a:p>
          <a:p>
            <a:r>
              <a:rPr lang="en-US" sz="2800"/>
              <a:t>Sensitivity Analysis</a:t>
            </a:r>
          </a:p>
          <a:p>
            <a:pPr lvl="1"/>
            <a:r>
              <a:rPr lang="en-US" sz="2400"/>
              <a:t>Using chain rule:</a:t>
            </a:r>
          </a:p>
        </p:txBody>
      </p:sp>
      <p:pic>
        <p:nvPicPr>
          <p:cNvPr id="608260" name="Picture 4" descr="eq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7391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61" name="Picture 5" descr="eq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476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62" name="Picture 6" descr="eq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10200"/>
            <a:ext cx="607695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3362</TotalTime>
  <Words>3627</Words>
  <Application>Microsoft Office PowerPoint</Application>
  <PresentationFormat>On-screen Show (4:3)</PresentationFormat>
  <Paragraphs>672</Paragraphs>
  <Slides>68</Slides>
  <Notes>15</Notes>
  <HiddenSlides>0</HiddenSlides>
  <MMClips>7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7" baseType="lpstr">
      <vt:lpstr>Default Design</vt:lpstr>
      <vt:lpstr>1_Default Design</vt:lpstr>
      <vt:lpstr>2_Default Design</vt:lpstr>
      <vt:lpstr>3_Default Design</vt:lpstr>
      <vt:lpstr>4_Default Design</vt:lpstr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12_Office Theme</vt:lpstr>
      <vt:lpstr>13_Office Theme</vt:lpstr>
      <vt:lpstr>14_Office Theme</vt:lpstr>
      <vt:lpstr>15_Office Theme</vt:lpstr>
      <vt:lpstr>16_Office Theme</vt:lpstr>
      <vt:lpstr>Equation</vt:lpstr>
      <vt:lpstr>Adjoint-Based Sensitivity Analysis for Computational Fluid Dynamics </vt:lpstr>
      <vt:lpstr>Motivation</vt:lpstr>
      <vt:lpstr>Objective</vt:lpstr>
      <vt:lpstr>Adjoint Sensitivity Formulation</vt:lpstr>
      <vt:lpstr>Adjoint Sensitivity Formulation</vt:lpstr>
      <vt:lpstr>Adjoint Sensitivity Formulation</vt:lpstr>
      <vt:lpstr>Discrete Adjoint Formulation (a simplified view)</vt:lpstr>
      <vt:lpstr>Discrete Adjoint Formulation</vt:lpstr>
      <vt:lpstr>Generalized Discrete Sensitivities</vt:lpstr>
      <vt:lpstr>Tangent Model</vt:lpstr>
      <vt:lpstr>Adjoint Model</vt:lpstr>
      <vt:lpstr>Adjoint Model</vt:lpstr>
      <vt:lpstr>Shape Optimization Problem</vt:lpstr>
      <vt:lpstr>Tangent Problem</vt:lpstr>
      <vt:lpstr>Adjoint Problem</vt:lpstr>
      <vt:lpstr>General Approach</vt:lpstr>
      <vt:lpstr>Verification: Complex Step</vt:lpstr>
      <vt:lpstr>General Duality Relation</vt:lpstr>
      <vt:lpstr>General Duality Relation</vt:lpstr>
      <vt:lpstr>Optimization Procedure</vt:lpstr>
      <vt:lpstr>Drag Minimization Problem</vt:lpstr>
      <vt:lpstr>Drag Minimization Problem</vt:lpstr>
      <vt:lpstr>Optimization for Time Dependent Problems</vt:lpstr>
      <vt:lpstr>Time-Integrated Objective Formulation</vt:lpstr>
      <vt:lpstr>Unsteady Flow Solution Mani and Mavriplis AIAA 2007-0060</vt:lpstr>
      <vt:lpstr>Time-Dependent Load Convergence Mani and Mavriplis AIAA 2007-0060</vt:lpstr>
      <vt:lpstr>Dynamic Stall Optimization</vt:lpstr>
      <vt:lpstr>Extension to Multidisciplinary Problems: Time-Dependent Aeroelasticity</vt:lpstr>
      <vt:lpstr>3D Test Problem</vt:lpstr>
      <vt:lpstr>Aerodynamic Solver: NSU3D</vt:lpstr>
      <vt:lpstr>PowerPoint Presentation</vt:lpstr>
      <vt:lpstr>Structural Analysis: Beam Model</vt:lpstr>
      <vt:lpstr>Mesh Deformation </vt:lpstr>
      <vt:lpstr>Fluid-Structure Interface (FSI) </vt:lpstr>
      <vt:lpstr>CFD/CSD Coupling Time Integration Methodology</vt:lpstr>
      <vt:lpstr>Analysis Convergence</vt:lpstr>
      <vt:lpstr>Convergence continued…</vt:lpstr>
      <vt:lpstr>Blade Tip Time History</vt:lpstr>
      <vt:lpstr>Hart-II Performance Prediction</vt:lpstr>
      <vt:lpstr>Aerodynamic Sensitivity: Tangent</vt:lpstr>
      <vt:lpstr>Aerodynamic Sensitivity: Tangent</vt:lpstr>
      <vt:lpstr>Aero Sensitivity: Tangent</vt:lpstr>
      <vt:lpstr>Aero Sensitivitiy: Adjoint</vt:lpstr>
      <vt:lpstr>Structural Sensitivity</vt:lpstr>
      <vt:lpstr>Fully Coupled Fluid-Structure Analysis</vt:lpstr>
      <vt:lpstr>Fully Coupled Fluid-Structure Sensitivity: Tangent</vt:lpstr>
      <vt:lpstr>Fully Coupled Fluid-Structure Sensitivity: Adjoint</vt:lpstr>
      <vt:lpstr>Coupling Schematic</vt:lpstr>
      <vt:lpstr>Blade Geometry Parametrization</vt:lpstr>
      <vt:lpstr>Strongly Coupled Helicopter Blade Optimization</vt:lpstr>
      <vt:lpstr>Verification of Strongly Coupled CFD/CSD Adjoint Formulation</vt:lpstr>
      <vt:lpstr>Blade Optimization Results</vt:lpstr>
      <vt:lpstr>Optimized Blade Sections</vt:lpstr>
      <vt:lpstr>Blade Optimization Results continued…</vt:lpstr>
      <vt:lpstr>Further Work</vt:lpstr>
      <vt:lpstr>Second-Order Methods</vt:lpstr>
      <vt:lpstr>Forward-Reverse Hessian Construction</vt:lpstr>
      <vt:lpstr>Hessian Implementation</vt:lpstr>
      <vt:lpstr>Newton Optimization with Hessian</vt:lpstr>
      <vt:lpstr>Newton Optimization with Hessian</vt:lpstr>
      <vt:lpstr>Newton Optimization with Hessian</vt:lpstr>
      <vt:lpstr>Extrapolation with Hessian</vt:lpstr>
      <vt:lpstr>Aerodynamic Data Modeling</vt:lpstr>
      <vt:lpstr>Aerodynamic Data Modeling</vt:lpstr>
      <vt:lpstr>2D Airfoil Shape Optimization</vt:lpstr>
      <vt:lpstr>Conclusions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</dc:creator>
  <cp:lastModifiedBy>Dimitri</cp:lastModifiedBy>
  <cp:revision>376</cp:revision>
  <dcterms:created xsi:type="dcterms:W3CDTF">1601-01-01T00:00:00Z</dcterms:created>
  <dcterms:modified xsi:type="dcterms:W3CDTF">2013-09-25T23:17:31Z</dcterms:modified>
</cp:coreProperties>
</file>